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6670000" cy="37719000"/>
  <p:notesSz cx="6888163" cy="100203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22592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B8B8B8"/>
              </a:solidFill>
              <a:prstDash val="solid"/>
              <a:miter lim="400000"/>
            </a:ln>
          </a:left>
          <a:right>
            <a:ln w="254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B8B8B8"/>
              </a:solidFill>
              <a:prstDash val="solid"/>
              <a:miter lim="400000"/>
            </a:ln>
          </a:top>
          <a:bottom>
            <a:ln w="25400" cap="flat">
              <a:solidFill>
                <a:srgbClr val="B8B8B8"/>
              </a:solidFill>
              <a:prstDash val="solid"/>
              <a:miter lim="400000"/>
            </a:ln>
          </a:bottom>
          <a:insideH>
            <a:ln w="25400" cap="flat">
              <a:solidFill>
                <a:srgbClr val="B8B8B8"/>
              </a:solidFill>
              <a:prstDash val="solid"/>
              <a:miter lim="400000"/>
            </a:ln>
          </a:insideH>
          <a:insideV>
            <a:ln w="254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06060"/>
              </a:solidFill>
              <a:prstDash val="solid"/>
              <a:miter lim="400000"/>
            </a:ln>
          </a:left>
          <a:right>
            <a:ln w="254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25400" cap="flat">
              <a:solidFill>
                <a:srgbClr val="606060"/>
              </a:solidFill>
              <a:prstDash val="solid"/>
              <a:miter lim="400000"/>
            </a:ln>
          </a:insideH>
          <a:insideV>
            <a:ln w="254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606060"/>
              </a:solidFill>
              <a:prstDash val="solid"/>
              <a:miter lim="400000"/>
            </a:ln>
          </a:left>
          <a:right>
            <a:ln w="25400" cap="flat">
              <a:solidFill>
                <a:srgbClr val="606060"/>
              </a:solidFill>
              <a:prstDash val="solid"/>
              <a:miter lim="400000"/>
            </a:ln>
          </a:right>
          <a:top>
            <a:ln w="50800" cap="flat">
              <a:solidFill>
                <a:srgbClr val="606060"/>
              </a:solidFill>
              <a:prstDash val="solid"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25400" cap="flat">
              <a:solidFill>
                <a:srgbClr val="606060"/>
              </a:solidFill>
              <a:prstDash val="solid"/>
              <a:miter lim="400000"/>
            </a:ln>
          </a:insideH>
          <a:insideV>
            <a:ln w="254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D5D5D"/>
              </a:solidFill>
              <a:prstDash val="solid"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D5D5D"/>
              </a:solidFill>
              <a:prstDash val="solid"/>
              <a:miter lim="400000"/>
            </a:ln>
          </a:bottom>
          <a:insideH>
            <a:ln w="25400" cap="flat">
              <a:solidFill>
                <a:srgbClr val="5D5D5D"/>
              </a:solidFill>
              <a:prstDash val="solid"/>
              <a:miter lim="400000"/>
            </a:ln>
          </a:insideH>
          <a:insideV>
            <a:ln w="254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D5D5D"/>
              </a:solidFill>
              <a:prstDash val="solid"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D5D5D"/>
              </a:solidFill>
              <a:prstDash val="solid"/>
              <a:miter lim="400000"/>
            </a:ln>
          </a:bottom>
          <a:insideH>
            <a:ln w="25400" cap="flat">
              <a:solidFill>
                <a:srgbClr val="5D5D5D"/>
              </a:solidFill>
              <a:prstDash val="solid"/>
              <a:miter lim="400000"/>
            </a:ln>
          </a:insideH>
          <a:insideV>
            <a:ln w="254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D5D5D"/>
              </a:solidFill>
              <a:prstDash val="solid"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D5D5D"/>
              </a:solidFill>
              <a:prstDash val="solid"/>
              <a:miter lim="400000"/>
            </a:ln>
          </a:bottom>
          <a:insideH>
            <a:ln w="25400" cap="flat">
              <a:solidFill>
                <a:srgbClr val="5D5D5D"/>
              </a:solidFill>
              <a:prstDash val="solid"/>
              <a:miter lim="400000"/>
            </a:ln>
          </a:insideH>
          <a:insideV>
            <a:ln w="254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23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2116138" y="750888"/>
            <a:ext cx="2655887" cy="3757612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8422" y="4759643"/>
            <a:ext cx="5051320" cy="4509135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50623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77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eg"/>
          <p:cNvSpPr>
            <a:spLocks noGrp="1"/>
          </p:cNvSpPr>
          <p:nvPr>
            <p:ph type="pic" sz="half" idx="21"/>
          </p:nvPr>
        </p:nvSpPr>
        <p:spPr>
          <a:xfrm>
            <a:off x="3333750" y="9626575"/>
            <a:ext cx="20002500" cy="13335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604492" y="22636013"/>
            <a:ext cx="21461016" cy="291703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604492" y="25579089"/>
            <a:ext cx="21461016" cy="2317999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604492" y="15473660"/>
            <a:ext cx="21461016" cy="6771680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eg"/>
          <p:cNvSpPr>
            <a:spLocks noGrp="1"/>
          </p:cNvSpPr>
          <p:nvPr>
            <p:ph type="pic" sz="half" idx="21"/>
          </p:nvPr>
        </p:nvSpPr>
        <p:spPr>
          <a:xfrm>
            <a:off x="13074550" y="10160496"/>
            <a:ext cx="16851066" cy="168510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953369" y="10160496"/>
            <a:ext cx="10938868" cy="8178106"/>
          </a:xfrm>
          <a:prstGeom prst="rect">
            <a:avLst/>
          </a:prstGeom>
        </p:spPr>
        <p:txBody>
          <a:bodyPr/>
          <a:lstStyle>
            <a:lvl1pPr>
              <a:defRPr sz="23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3369" y="18546960"/>
            <a:ext cx="10938868" cy="843855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953369" y="14171414"/>
            <a:ext cx="22763262" cy="12892237"/>
          </a:xfrm>
          <a:prstGeom prst="rect">
            <a:avLst/>
          </a:prstGeom>
        </p:spPr>
        <p:txBody>
          <a:bodyPr anchor="ctr"/>
          <a:lstStyle>
            <a:lvl1pPr marL="1694656" indent="-1694656" algn="l">
              <a:spcBef>
                <a:spcPts val="16200"/>
              </a:spcBef>
              <a:buSzPct val="145000"/>
              <a:buChar char="•"/>
              <a:defRPr sz="12200"/>
            </a:lvl1pPr>
            <a:lvl2pPr marL="2139156" indent="-1694656" algn="l">
              <a:spcBef>
                <a:spcPts val="16200"/>
              </a:spcBef>
              <a:buSzPct val="145000"/>
              <a:buChar char="•"/>
              <a:defRPr sz="12200"/>
            </a:lvl2pPr>
            <a:lvl3pPr marL="2583656" indent="-1694656" algn="l">
              <a:spcBef>
                <a:spcPts val="16200"/>
              </a:spcBef>
              <a:buSzPct val="145000"/>
              <a:buChar char="•"/>
              <a:defRPr sz="12200"/>
            </a:lvl3pPr>
            <a:lvl4pPr marL="3028156" indent="-1694656" algn="l">
              <a:spcBef>
                <a:spcPts val="16200"/>
              </a:spcBef>
              <a:buSzPct val="145000"/>
              <a:buChar char="•"/>
              <a:defRPr sz="12200"/>
            </a:lvl4pPr>
            <a:lvl5pPr marL="3472656" indent="-1694656" algn="l">
              <a:spcBef>
                <a:spcPts val="16200"/>
              </a:spcBef>
              <a:buSzPct val="145000"/>
              <a:buChar char="•"/>
              <a:defRPr sz="1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eg"/>
          <p:cNvSpPr>
            <a:spLocks noGrp="1"/>
          </p:cNvSpPr>
          <p:nvPr>
            <p:ph type="pic" sz="half" idx="21"/>
          </p:nvPr>
        </p:nvSpPr>
        <p:spPr>
          <a:xfrm>
            <a:off x="7813476" y="14171414"/>
            <a:ext cx="19338356" cy="128922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3369" y="14171414"/>
            <a:ext cx="10938868" cy="12892237"/>
          </a:xfrm>
          <a:prstGeom prst="rect">
            <a:avLst/>
          </a:prstGeom>
        </p:spPr>
        <p:txBody>
          <a:bodyPr anchor="ctr"/>
          <a:lstStyle>
            <a:lvl1pPr marL="1322614" indent="-1322614" algn="l">
              <a:spcBef>
                <a:spcPts val="12300"/>
              </a:spcBef>
              <a:buSzPct val="145000"/>
              <a:buChar char="•"/>
              <a:defRPr sz="10800"/>
            </a:lvl1pPr>
            <a:lvl2pPr marL="1665514" indent="-1322614" algn="l">
              <a:spcBef>
                <a:spcPts val="12300"/>
              </a:spcBef>
              <a:buSzPct val="145000"/>
              <a:buChar char="•"/>
              <a:defRPr sz="10800"/>
            </a:lvl2pPr>
            <a:lvl3pPr marL="2008414" indent="-1322614" algn="l">
              <a:spcBef>
                <a:spcPts val="12300"/>
              </a:spcBef>
              <a:buSzPct val="145000"/>
              <a:buChar char="•"/>
              <a:defRPr sz="10800"/>
            </a:lvl3pPr>
            <a:lvl4pPr marL="2351314" indent="-1322614" algn="l">
              <a:spcBef>
                <a:spcPts val="12300"/>
              </a:spcBef>
              <a:buSzPct val="145000"/>
              <a:buChar char="•"/>
              <a:defRPr sz="10800"/>
            </a:lvl4pPr>
            <a:lvl5pPr marL="2694214" indent="-1322614" algn="l">
              <a:spcBef>
                <a:spcPts val="12300"/>
              </a:spcBef>
              <a:buSzPct val="145000"/>
              <a:buChar char="•"/>
              <a:defRPr sz="10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793853" y="27923132"/>
            <a:ext cx="1068404" cy="112276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953369" y="11462742"/>
            <a:ext cx="22763262" cy="14793516"/>
          </a:xfrm>
          <a:prstGeom prst="rect">
            <a:avLst/>
          </a:prstGeom>
        </p:spPr>
        <p:txBody>
          <a:bodyPr anchor="ctr"/>
          <a:lstStyle>
            <a:lvl1pPr marL="1694656" indent="-1694656" algn="l">
              <a:spcBef>
                <a:spcPts val="16200"/>
              </a:spcBef>
              <a:buSzPct val="145000"/>
              <a:buChar char="•"/>
              <a:defRPr sz="12200"/>
            </a:lvl1pPr>
            <a:lvl2pPr marL="2139156" indent="-1694656" algn="l">
              <a:spcBef>
                <a:spcPts val="16200"/>
              </a:spcBef>
              <a:buSzPct val="145000"/>
              <a:buChar char="•"/>
              <a:defRPr sz="12200"/>
            </a:lvl2pPr>
            <a:lvl3pPr marL="2583656" indent="-1694656" algn="l">
              <a:spcBef>
                <a:spcPts val="16200"/>
              </a:spcBef>
              <a:buSzPct val="145000"/>
              <a:buChar char="•"/>
              <a:defRPr sz="12200"/>
            </a:lvl3pPr>
            <a:lvl4pPr marL="3028156" indent="-1694656" algn="l">
              <a:spcBef>
                <a:spcPts val="16200"/>
              </a:spcBef>
              <a:buSzPct val="145000"/>
              <a:buChar char="•"/>
              <a:defRPr sz="12200"/>
            </a:lvl4pPr>
            <a:lvl5pPr marL="3472656" indent="-1694656" algn="l">
              <a:spcBef>
                <a:spcPts val="16200"/>
              </a:spcBef>
              <a:buSzPct val="145000"/>
              <a:buChar char="•"/>
              <a:defRPr sz="1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eg"/>
          <p:cNvSpPr>
            <a:spLocks noGrp="1"/>
          </p:cNvSpPr>
          <p:nvPr>
            <p:ph type="pic" sz="quarter" idx="21"/>
          </p:nvPr>
        </p:nvSpPr>
        <p:spPr>
          <a:xfrm>
            <a:off x="13445690" y="19302263"/>
            <a:ext cx="11603014" cy="77353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532204087_1355x1355.jpeg"/>
          <p:cNvSpPr>
            <a:spLocks noGrp="1"/>
          </p:cNvSpPr>
          <p:nvPr>
            <p:ph type="pic" sz="quarter" idx="22"/>
          </p:nvPr>
        </p:nvSpPr>
        <p:spPr>
          <a:xfrm>
            <a:off x="13777763" y="10394900"/>
            <a:ext cx="10938868" cy="10938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532241774_2880x1920.jpeg"/>
          <p:cNvSpPr>
            <a:spLocks noGrp="1"/>
          </p:cNvSpPr>
          <p:nvPr>
            <p:ph type="pic" sz="half" idx="23"/>
          </p:nvPr>
        </p:nvSpPr>
        <p:spPr>
          <a:xfrm>
            <a:off x="-5808018" y="10681394"/>
            <a:ext cx="24534317" cy="163562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604492" y="21906755"/>
            <a:ext cx="21461016" cy="158534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9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604492" y="17144537"/>
            <a:ext cx="21461016" cy="2179770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13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eg"/>
          <p:cNvSpPr>
            <a:spLocks noGrp="1"/>
          </p:cNvSpPr>
          <p:nvPr>
            <p:ph type="pic" idx="21"/>
          </p:nvPr>
        </p:nvSpPr>
        <p:spPr>
          <a:xfrm>
            <a:off x="-2682627" y="8754070"/>
            <a:ext cx="30316290" cy="202108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604492" y="12218044"/>
            <a:ext cx="21461016" cy="6771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04179" tIns="104179" rIns="104179" bIns="10417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604492" y="19198083"/>
            <a:ext cx="21461016" cy="23180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04179" tIns="104179" rIns="104179" bIns="10417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793853" y="27923132"/>
            <a:ext cx="1068404" cy="1113357"/>
          </a:xfrm>
          <a:prstGeom prst="rect">
            <a:avLst/>
          </a:prstGeom>
          <a:ln w="25400">
            <a:miter lim="400000"/>
          </a:ln>
        </p:spPr>
        <p:txBody>
          <a:bodyPr wrap="none" lIns="104179" tIns="104179" rIns="104179" bIns="104179">
            <a:spAutoFit/>
          </a:bodyPr>
          <a:lstStyle>
            <a:lvl1pPr>
              <a:defRPr sz="60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556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7112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668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4224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4572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9144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13716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18288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22860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27432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32004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36576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69753" r="14089"/>
          <a:stretch>
            <a:fillRect/>
          </a:stretch>
        </p:blipFill>
        <p:spPr>
          <a:xfrm rot="10800000" flipH="1">
            <a:off x="-96506" y="-4838"/>
            <a:ext cx="26997035" cy="36454221"/>
          </a:xfrm>
          <a:prstGeom prst="rect">
            <a:avLst/>
          </a:prstGeom>
          <a:ln w="25400">
            <a:miter lim="400000"/>
          </a:ln>
        </p:spPr>
      </p:pic>
      <p:pic>
        <p:nvPicPr>
          <p:cNvPr id="120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t="9271"/>
          <a:stretch>
            <a:fillRect/>
          </a:stretch>
        </p:blipFill>
        <p:spPr>
          <a:xfrm rot="10800000">
            <a:off x="-125963" y="27645529"/>
            <a:ext cx="26914910" cy="10203427"/>
          </a:xfrm>
          <a:prstGeom prst="rect">
            <a:avLst/>
          </a:prstGeom>
          <a:ln w="25400">
            <a:miter lim="400000"/>
          </a:ln>
        </p:spPr>
      </p:pic>
      <p:pic>
        <p:nvPicPr>
          <p:cNvPr id="121" name="สพฐ.png" descr="สพฐ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276498" y="447817"/>
            <a:ext cx="7380610" cy="7380609"/>
          </a:xfrm>
          <a:prstGeom prst="rect">
            <a:avLst/>
          </a:prstGeom>
          <a:ln w="508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22" name="รายงานผลการปฏิบัติงาน"/>
          <p:cNvSpPr txBox="1"/>
          <p:nvPr/>
        </p:nvSpPr>
        <p:spPr>
          <a:xfrm>
            <a:off x="2030198" y="2460398"/>
            <a:ext cx="25626298" cy="29803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4179" tIns="104179" rIns="104179" bIns="104179" anchor="ctr">
            <a:spAutoFit/>
          </a:bodyPr>
          <a:lstStyle>
            <a:lvl1pPr>
              <a:defRPr sz="20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rPr lang="th-TH" sz="18000" dirty="0" smtClean="0">
                <a:solidFill>
                  <a:schemeClr val="tx1"/>
                </a:solidFill>
              </a:rPr>
              <a:t>ลดเวลาเรียน เพิ่มเวลารู้</a:t>
            </a:r>
            <a:endParaRPr lang="en-US" sz="18000" dirty="0">
              <a:solidFill>
                <a:schemeClr val="tx1"/>
              </a:solidFill>
            </a:endParaRPr>
          </a:p>
        </p:txBody>
      </p:sp>
      <p:sp>
        <p:nvSpPr>
          <p:cNvPr id="123" name="และผลการประเมินตนเองรายบุคคล"/>
          <p:cNvSpPr txBox="1"/>
          <p:nvPr/>
        </p:nvSpPr>
        <p:spPr>
          <a:xfrm>
            <a:off x="3609424" y="424006"/>
            <a:ext cx="22501752" cy="23648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th-TH" dirty="0" smtClean="0">
                <a:solidFill>
                  <a:schemeClr val="tx1"/>
                </a:solidFill>
              </a:rPr>
              <a:t>รายงานผลการดำเนินงานตามโครงการ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5" name="(Self Assessment Report)"/>
          <p:cNvSpPr txBox="1"/>
          <p:nvPr/>
        </p:nvSpPr>
        <p:spPr>
          <a:xfrm>
            <a:off x="6400800" y="4732485"/>
            <a:ext cx="19845870" cy="190316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4179" tIns="104179" rIns="104179" bIns="104179" anchor="ctr">
            <a:spAutoFit/>
          </a:bodyPr>
          <a:lstStyle>
            <a:lvl1pPr>
              <a:defRPr sz="11000" b="0">
                <a:solidFill>
                  <a:srgbClr val="FFFB00"/>
                </a:solidFill>
                <a:latin typeface="Snell Roundhand Bold"/>
                <a:ea typeface="Snell Roundhand Bold"/>
                <a:cs typeface="Snell Roundhand Bold"/>
                <a:sym typeface="Snell Roundhand Bold"/>
              </a:defRPr>
            </a:lvl1pPr>
          </a:lstStyle>
          <a:p>
            <a:r>
              <a:rPr lang="en-US" dirty="0"/>
              <a:t>Moderate Class, More Knowledge</a:t>
            </a:r>
            <a:endParaRPr dirty="0"/>
          </a:p>
        </p:txBody>
      </p:sp>
      <p:sp>
        <p:nvSpPr>
          <p:cNvPr id="126" name="Rectangle"/>
          <p:cNvSpPr/>
          <p:nvPr/>
        </p:nvSpPr>
        <p:spPr>
          <a:xfrm>
            <a:off x="100904" y="26459340"/>
            <a:ext cx="14898116" cy="3977362"/>
          </a:xfrm>
          <a:prstGeom prst="rect">
            <a:avLst/>
          </a:prstGeom>
          <a:solidFill>
            <a:srgbClr val="EBEBEB"/>
          </a:solidFill>
          <a:ln w="25400">
            <a:miter lim="400000"/>
          </a:ln>
          <a:effectLst>
            <a:outerShdw blurRad="228600" dist="41867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7" name="นายครูมาแล้ว ดอทคอม"/>
          <p:cNvSpPr txBox="1"/>
          <p:nvPr/>
        </p:nvSpPr>
        <p:spPr>
          <a:xfrm>
            <a:off x="-132246" y="26854862"/>
            <a:ext cx="13701266" cy="205705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rPr lang="en-US" dirty="0" smtClean="0"/>
              <a:t>    </a:t>
            </a:r>
            <a:r>
              <a:rPr sz="12000" dirty="0" err="1" smtClean="0"/>
              <a:t>นา</a:t>
            </a:r>
            <a:r>
              <a:rPr lang="th-TH" sz="12000" dirty="0" err="1" smtClean="0"/>
              <a:t>งสาววัล</a:t>
            </a:r>
            <a:r>
              <a:rPr lang="th-TH" sz="12000" dirty="0" smtClean="0"/>
              <a:t>ภา  เดชยาง</a:t>
            </a:r>
            <a:r>
              <a:rPr lang="th-TH" sz="12000" dirty="0" err="1" smtClean="0"/>
              <a:t>กูร</a:t>
            </a:r>
            <a:endParaRPr sz="12000" dirty="0"/>
          </a:p>
        </p:txBody>
      </p:sp>
      <p:sp>
        <p:nvSpPr>
          <p:cNvPr id="128" name="ครู โรงเรียนครูมาแล้ว"/>
          <p:cNvSpPr txBox="1"/>
          <p:nvPr/>
        </p:nvSpPr>
        <p:spPr>
          <a:xfrm>
            <a:off x="-572907" y="28616122"/>
            <a:ext cx="14582580" cy="205705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4179" tIns="104179" rIns="104179" bIns="104179" anchor="ctr">
            <a:spAutoFit/>
          </a:bodyPr>
          <a:lstStyle>
            <a:lvl1pPr>
              <a:defRPr b="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rPr lang="th-TH" sz="12000" b="1" dirty="0" smtClean="0"/>
              <a:t>นางสาวรุ่งนภา  </a:t>
            </a:r>
            <a:r>
              <a:rPr lang="en-US" sz="12000" b="1" dirty="0" smtClean="0"/>
              <a:t> </a:t>
            </a:r>
            <a:r>
              <a:rPr lang="th-TH" sz="12000" b="1" dirty="0" smtClean="0"/>
              <a:t>ปานะสาโก</a:t>
            </a:r>
            <a:endParaRPr sz="12000" b="1" dirty="0"/>
          </a:p>
        </p:txBody>
      </p:sp>
      <p:sp>
        <p:nvSpPr>
          <p:cNvPr id="129" name="Oval"/>
          <p:cNvSpPr/>
          <p:nvPr/>
        </p:nvSpPr>
        <p:spPr>
          <a:xfrm>
            <a:off x="625991" y="18812095"/>
            <a:ext cx="7141618" cy="6600066"/>
          </a:xfrm>
          <a:prstGeom prst="ellipse">
            <a:avLst/>
          </a:prstGeom>
          <a:solidFill>
            <a:srgbClr val="52B5E9"/>
          </a:solidFill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0" name="ปีการศึกษา…"/>
          <p:cNvSpPr txBox="1"/>
          <p:nvPr/>
        </p:nvSpPr>
        <p:spPr>
          <a:xfrm>
            <a:off x="393830" y="19639406"/>
            <a:ext cx="7373779" cy="53810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4179" tIns="104179" rIns="104179" bIns="104179" anchor="ctr">
            <a:spAutoFit/>
          </a:bodyPr>
          <a:lstStyle/>
          <a:p>
            <a:pPr>
              <a:lnSpc>
                <a:spcPct val="70000"/>
              </a:lnSpc>
              <a:defRPr sz="13200">
                <a:latin typeface="TH Krub"/>
                <a:ea typeface="TH Krub"/>
                <a:cs typeface="TH Krub"/>
                <a:sym typeface="TH Krub"/>
              </a:defRPr>
            </a:pPr>
            <a:r>
              <a:rPr lang="th-TH" dirty="0" smtClean="0"/>
              <a:t>ภาคเรียนที่ </a:t>
            </a:r>
            <a:r>
              <a:rPr lang="th-TH" dirty="0"/>
              <a:t>๒</a:t>
            </a:r>
            <a:r>
              <a:rPr dirty="0" err="1" smtClean="0"/>
              <a:t>ปีการ</a:t>
            </a:r>
            <a:r>
              <a:rPr dirty="0" err="1"/>
              <a:t>ศึกษา</a:t>
            </a:r>
            <a:endParaRPr dirty="0"/>
          </a:p>
          <a:p>
            <a:pPr>
              <a:lnSpc>
                <a:spcPct val="70000"/>
              </a:lnSpc>
              <a:defRPr sz="21600">
                <a:latin typeface="TH Krub"/>
                <a:ea typeface="TH Krub"/>
                <a:cs typeface="TH Krub"/>
                <a:sym typeface="TH Krub"/>
              </a:defRPr>
            </a:pPr>
            <a:r>
              <a:rPr dirty="0" smtClean="0"/>
              <a:t>๒๕๖</a:t>
            </a:r>
            <a:r>
              <a:rPr lang="th-TH" dirty="0" smtClean="0"/>
              <a:t>๓</a:t>
            </a:r>
            <a:endParaRPr dirty="0"/>
          </a:p>
        </p:txBody>
      </p:sp>
      <p:sp>
        <p:nvSpPr>
          <p:cNvPr id="131" name="โรงเรียนครูมาแล้ว…"/>
          <p:cNvSpPr txBox="1"/>
          <p:nvPr/>
        </p:nvSpPr>
        <p:spPr>
          <a:xfrm>
            <a:off x="461737" y="30613854"/>
            <a:ext cx="25784933" cy="759703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4179" tIns="104179" rIns="104179" bIns="104179" anchor="ctr">
            <a:spAutoFit/>
          </a:bodyPr>
          <a:lstStyle/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rPr dirty="0" err="1" smtClean="0"/>
              <a:t>โรงเรียน</a:t>
            </a:r>
            <a:r>
              <a:rPr lang="th-TH" dirty="0" smtClean="0"/>
              <a:t>วัดลาดสนุ่น</a:t>
            </a:r>
            <a:endParaRPr dirty="0"/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rPr dirty="0" err="1"/>
              <a:t>สำนักงานเขตพื้นที่การศึกษา</a:t>
            </a:r>
            <a:r>
              <a:rPr dirty="0" err="1" smtClean="0"/>
              <a:t>ประถมศึกษา</a:t>
            </a:r>
            <a:r>
              <a:rPr lang="th-TH" dirty="0" smtClean="0"/>
              <a:t>ปทุมธานีเขต</a:t>
            </a:r>
            <a:r>
              <a:rPr lang="th-TH" dirty="0"/>
              <a:t>๒</a:t>
            </a:r>
            <a:endParaRPr dirty="0"/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rPr dirty="0" err="1"/>
              <a:t>สำนักงานคณะกรรมการการศึกษาขึ้นพื้นฐาน</a:t>
            </a:r>
            <a:endParaRPr dirty="0"/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rPr dirty="0" err="1"/>
              <a:t>กระทรวงศึกษาธิการ</a:t>
            </a:r>
            <a:endParaRPr dirty="0"/>
          </a:p>
        </p:txBody>
      </p:sp>
      <p:sp>
        <p:nvSpPr>
          <p:cNvPr id="132" name="Rectangle"/>
          <p:cNvSpPr/>
          <p:nvPr/>
        </p:nvSpPr>
        <p:spPr>
          <a:xfrm rot="18900000">
            <a:off x="2247068" y="7839328"/>
            <a:ext cx="10196292" cy="10579107"/>
          </a:xfrm>
          <a:prstGeom prst="rect">
            <a:avLst/>
          </a:prstGeom>
          <a:solidFill>
            <a:srgbClr val="52B5E9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4" name="Rectangle"/>
          <p:cNvSpPr/>
          <p:nvPr/>
        </p:nvSpPr>
        <p:spPr>
          <a:xfrm rot="18900000">
            <a:off x="11759253" y="13863068"/>
            <a:ext cx="12201863" cy="12299598"/>
          </a:xfrm>
          <a:prstGeom prst="rect">
            <a:avLst/>
          </a:prstGeom>
          <a:solidFill>
            <a:srgbClr val="52B5E9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Oval"/>
          <p:cNvSpPr/>
          <p:nvPr/>
        </p:nvSpPr>
        <p:spPr>
          <a:xfrm>
            <a:off x="18959815" y="7159136"/>
            <a:ext cx="5522691" cy="4473227"/>
          </a:xfrm>
          <a:prstGeom prst="ellipse">
            <a:avLst/>
          </a:prstGeom>
          <a:solidFill>
            <a:srgbClr val="52B5E9"/>
          </a:solidFill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th-TH" sz="20000" dirty="0" smtClean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ป.๖</a:t>
            </a:r>
            <a:endParaRPr sz="20000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960" y="14457552"/>
            <a:ext cx="14192292" cy="106442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904" y="8834420"/>
            <a:ext cx="12517137" cy="93878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70520" r="11604"/>
          <a:stretch>
            <a:fillRect/>
          </a:stretch>
        </p:blipFill>
        <p:spPr>
          <a:xfrm rot="10800000" flipH="1">
            <a:off x="-55365" y="10993"/>
            <a:ext cx="26780813" cy="32685098"/>
          </a:xfrm>
          <a:prstGeom prst="rect">
            <a:avLst/>
          </a:prstGeom>
          <a:ln w="25400">
            <a:miter lim="400000"/>
          </a:ln>
        </p:spPr>
      </p:pic>
      <p:pic>
        <p:nvPicPr>
          <p:cNvPr id="13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-25389" y="26686287"/>
            <a:ext cx="26813914" cy="11203850"/>
          </a:xfrm>
          <a:prstGeom prst="rect">
            <a:avLst/>
          </a:prstGeom>
          <a:ln w="25400">
            <a:miter lim="400000"/>
          </a:ln>
        </p:spPr>
      </p:pic>
      <p:pic>
        <p:nvPicPr>
          <p:cNvPr id="139" name="สพฐ.png" descr="สพฐ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76498" y="447817"/>
            <a:ext cx="7380610" cy="7380609"/>
          </a:xfrm>
          <a:prstGeom prst="rect">
            <a:avLst/>
          </a:prstGeom>
          <a:ln w="508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40" name="รายงานผลการปฏิบัติงาน"/>
          <p:cNvSpPr txBox="1"/>
          <p:nvPr/>
        </p:nvSpPr>
        <p:spPr>
          <a:xfrm>
            <a:off x="5936946" y="274263"/>
            <a:ext cx="19687621" cy="274583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20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รายงานผลการปฏิบัติงาน</a:t>
            </a:r>
          </a:p>
        </p:txBody>
      </p:sp>
      <p:sp>
        <p:nvSpPr>
          <p:cNvPr id="141" name="และผลการประเมินตนเองรายบุคคล"/>
          <p:cNvSpPr txBox="1"/>
          <p:nvPr/>
        </p:nvSpPr>
        <p:spPr>
          <a:xfrm>
            <a:off x="6237936" y="2670504"/>
            <a:ext cx="19085641" cy="19871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และผลการประเมินตนเองรายบุคคล</a:t>
            </a:r>
          </a:p>
        </p:txBody>
      </p:sp>
      <p:sp>
        <p:nvSpPr>
          <p:cNvPr id="142" name="SAR"/>
          <p:cNvSpPr txBox="1"/>
          <p:nvPr/>
        </p:nvSpPr>
        <p:spPr>
          <a:xfrm>
            <a:off x="17301234" y="6040088"/>
            <a:ext cx="8054420" cy="4758744"/>
          </a:xfrm>
          <a:prstGeom prst="rect">
            <a:avLst/>
          </a:prstGeom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30000">
                <a:solidFill>
                  <a:srgbClr val="FFFB00"/>
                </a:solidFill>
              </a:defRPr>
            </a:lvl1pPr>
          </a:lstStyle>
          <a:p>
            <a:r>
              <a:t>SAR</a:t>
            </a:r>
          </a:p>
        </p:txBody>
      </p:sp>
      <p:sp>
        <p:nvSpPr>
          <p:cNvPr id="143" name="(Self Assessment Report)"/>
          <p:cNvSpPr txBox="1"/>
          <p:nvPr/>
        </p:nvSpPr>
        <p:spPr>
          <a:xfrm>
            <a:off x="10329796" y="4613870"/>
            <a:ext cx="15127050" cy="19736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 b="0">
                <a:solidFill>
                  <a:srgbClr val="FFFB00"/>
                </a:solidFill>
                <a:latin typeface="Snell Roundhand Bold"/>
                <a:ea typeface="Snell Roundhand Bold"/>
                <a:cs typeface="Snell Roundhand Bold"/>
                <a:sym typeface="Snell Roundhand Bold"/>
              </a:defRPr>
            </a:lvl1pPr>
          </a:lstStyle>
          <a:p>
            <a:r>
              <a:t>(Self Assessment Report) </a:t>
            </a:r>
          </a:p>
        </p:txBody>
      </p:sp>
      <p:sp>
        <p:nvSpPr>
          <p:cNvPr id="144" name="Rectangle"/>
          <p:cNvSpPr/>
          <p:nvPr/>
        </p:nvSpPr>
        <p:spPr>
          <a:xfrm>
            <a:off x="-54769" y="26889632"/>
            <a:ext cx="14247796" cy="3614488"/>
          </a:xfrm>
          <a:prstGeom prst="rect">
            <a:avLst/>
          </a:prstGeom>
          <a:solidFill>
            <a:srgbClr val="EBEBEB"/>
          </a:solidFill>
          <a:ln w="25400">
            <a:miter lim="400000"/>
          </a:ln>
          <a:effectLst>
            <a:outerShdw blurRad="228600" dist="41867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5" name="นายครูมาแล้ว ดอทคอม"/>
          <p:cNvSpPr txBox="1"/>
          <p:nvPr/>
        </p:nvSpPr>
        <p:spPr>
          <a:xfrm>
            <a:off x="1855193" y="27178251"/>
            <a:ext cx="10332547" cy="16014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นายครูมาแล้ว ดอทคอม</a:t>
            </a:r>
          </a:p>
        </p:txBody>
      </p:sp>
      <p:sp>
        <p:nvSpPr>
          <p:cNvPr id="146" name="ครู โรงเรียนครูมาแล้ว"/>
          <p:cNvSpPr txBox="1"/>
          <p:nvPr/>
        </p:nvSpPr>
        <p:spPr>
          <a:xfrm>
            <a:off x="3276044" y="28721554"/>
            <a:ext cx="7490845" cy="13776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b="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ครู โรงเรียนครูมาแล้ว</a:t>
            </a:r>
          </a:p>
        </p:txBody>
      </p:sp>
      <p:sp>
        <p:nvSpPr>
          <p:cNvPr id="147" name="โรงเรียนครูมาแล้ว…"/>
          <p:cNvSpPr txBox="1"/>
          <p:nvPr/>
        </p:nvSpPr>
        <p:spPr>
          <a:xfrm>
            <a:off x="3119587" y="30973437"/>
            <a:ext cx="20430825" cy="64247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โรงเรียนครูมาแล้ว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สำนักงานเขตพื้นที่การศึกษาประถมศึกษา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สำนักงานคณะกรรมการการศึกษาขึ้นพื้นฐาน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กระทรวงศึกษาธิการ</a:t>
            </a:r>
          </a:p>
        </p:txBody>
      </p:sp>
      <p:sp>
        <p:nvSpPr>
          <p:cNvPr id="148" name="Oval"/>
          <p:cNvSpPr/>
          <p:nvPr/>
        </p:nvSpPr>
        <p:spPr>
          <a:xfrm>
            <a:off x="625991" y="18812094"/>
            <a:ext cx="7141618" cy="6600067"/>
          </a:xfrm>
          <a:prstGeom prst="ellipse">
            <a:avLst/>
          </a:prstGeom>
          <a:solidFill>
            <a:srgbClr val="54A8AF"/>
          </a:solidFill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9" name="ปีการศึกษา…"/>
          <p:cNvSpPr txBox="1"/>
          <p:nvPr/>
        </p:nvSpPr>
        <p:spPr>
          <a:xfrm>
            <a:off x="983254" y="20263285"/>
            <a:ext cx="6427093" cy="416817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lnSpc>
                <a:spcPct val="70000"/>
              </a:lnSpc>
              <a:defRPr sz="132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pPr>
            <a:r>
              <a:t>ปีการศึกษา</a:t>
            </a:r>
          </a:p>
          <a:p>
            <a:pPr>
              <a:lnSpc>
                <a:spcPct val="70000"/>
              </a:lnSpc>
              <a:defRPr sz="216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pPr>
            <a:r>
              <a:t>๒๕๖๓</a:t>
            </a:r>
          </a:p>
        </p:txBody>
      </p:sp>
      <p:sp>
        <p:nvSpPr>
          <p:cNvPr id="150" name="Rectangle"/>
          <p:cNvSpPr/>
          <p:nvPr/>
        </p:nvSpPr>
        <p:spPr>
          <a:xfrm rot="18900000">
            <a:off x="2399988" y="7752360"/>
            <a:ext cx="10196292" cy="10579107"/>
          </a:xfrm>
          <a:prstGeom prst="rect">
            <a:avLst/>
          </a:prstGeom>
          <a:solidFill>
            <a:srgbClr val="54A8AF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51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5"/>
          <a:stretch>
            <a:fillRect/>
          </a:stretch>
        </p:blipFill>
        <p:spPr>
          <a:xfrm>
            <a:off x="461738" y="6353577"/>
            <a:ext cx="14072792" cy="1337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  <p:sp>
        <p:nvSpPr>
          <p:cNvPr id="152" name="Rectangle"/>
          <p:cNvSpPr/>
          <p:nvPr/>
        </p:nvSpPr>
        <p:spPr>
          <a:xfrm rot="18900000">
            <a:off x="11759253" y="13863067"/>
            <a:ext cx="12201863" cy="12299598"/>
          </a:xfrm>
          <a:prstGeom prst="rect">
            <a:avLst/>
          </a:prstGeom>
          <a:solidFill>
            <a:srgbClr val="54A8AF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53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6"/>
          <a:stretch>
            <a:fillRect/>
          </a:stretch>
        </p:blipFill>
        <p:spPr>
          <a:xfrm>
            <a:off x="9540217" y="12072876"/>
            <a:ext cx="16706454" cy="1587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71093" r="13529"/>
          <a:stretch>
            <a:fillRect/>
          </a:stretch>
        </p:blipFill>
        <p:spPr>
          <a:xfrm rot="10800000" flipH="1">
            <a:off x="3458" y="-54998"/>
            <a:ext cx="26663084" cy="37829164"/>
          </a:xfrm>
          <a:prstGeom prst="rect">
            <a:avLst/>
          </a:prstGeom>
          <a:ln w="25400">
            <a:miter lim="400000"/>
          </a:ln>
        </p:spPr>
      </p:pic>
      <p:pic>
        <p:nvPicPr>
          <p:cNvPr id="156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4780" t="12796"/>
          <a:stretch>
            <a:fillRect/>
          </a:stretch>
        </p:blipFill>
        <p:spPr>
          <a:xfrm rot="10800000">
            <a:off x="-37988" y="27494202"/>
            <a:ext cx="26712439" cy="10221813"/>
          </a:xfrm>
          <a:prstGeom prst="rect">
            <a:avLst/>
          </a:prstGeom>
          <a:ln w="25400">
            <a:miter lim="400000"/>
          </a:ln>
        </p:spPr>
      </p:pic>
      <p:pic>
        <p:nvPicPr>
          <p:cNvPr id="157" name="สพฐ.png" descr="สพฐ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76498" y="447817"/>
            <a:ext cx="7380610" cy="7380609"/>
          </a:xfrm>
          <a:prstGeom prst="rect">
            <a:avLst/>
          </a:prstGeom>
          <a:ln w="508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58" name="รายงานผลการปฏิบัติงาน"/>
          <p:cNvSpPr txBox="1"/>
          <p:nvPr/>
        </p:nvSpPr>
        <p:spPr>
          <a:xfrm>
            <a:off x="5936946" y="274262"/>
            <a:ext cx="19687620" cy="27458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20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รายงานผลการปฏิบัติงาน</a:t>
            </a:r>
          </a:p>
        </p:txBody>
      </p:sp>
      <p:sp>
        <p:nvSpPr>
          <p:cNvPr id="159" name="และผลการประเมินตนเองรายบุคคล"/>
          <p:cNvSpPr txBox="1"/>
          <p:nvPr/>
        </p:nvSpPr>
        <p:spPr>
          <a:xfrm>
            <a:off x="6237936" y="2670504"/>
            <a:ext cx="19085640" cy="19871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และผลการประเมินตนเองรายบุคคล</a:t>
            </a:r>
          </a:p>
        </p:txBody>
      </p:sp>
      <p:sp>
        <p:nvSpPr>
          <p:cNvPr id="160" name="SAR"/>
          <p:cNvSpPr txBox="1"/>
          <p:nvPr/>
        </p:nvSpPr>
        <p:spPr>
          <a:xfrm>
            <a:off x="17301234" y="6040088"/>
            <a:ext cx="8054420" cy="4758744"/>
          </a:xfrm>
          <a:prstGeom prst="rect">
            <a:avLst/>
          </a:prstGeom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30000">
                <a:solidFill>
                  <a:srgbClr val="FFFB00"/>
                </a:solidFill>
              </a:defRPr>
            </a:lvl1pPr>
          </a:lstStyle>
          <a:p>
            <a:r>
              <a:t>SAR</a:t>
            </a:r>
          </a:p>
        </p:txBody>
      </p:sp>
      <p:sp>
        <p:nvSpPr>
          <p:cNvPr id="161" name="(Self Assessment Report)"/>
          <p:cNvSpPr txBox="1"/>
          <p:nvPr/>
        </p:nvSpPr>
        <p:spPr>
          <a:xfrm>
            <a:off x="10329795" y="4613870"/>
            <a:ext cx="15127051" cy="19736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 b="0">
                <a:solidFill>
                  <a:srgbClr val="FFFB00"/>
                </a:solidFill>
                <a:latin typeface="Snell Roundhand Bold"/>
                <a:ea typeface="Snell Roundhand Bold"/>
                <a:cs typeface="Snell Roundhand Bold"/>
                <a:sym typeface="Snell Roundhand Bold"/>
              </a:defRPr>
            </a:lvl1pPr>
          </a:lstStyle>
          <a:p>
            <a:r>
              <a:t>(Self Assessment Report) </a:t>
            </a:r>
          </a:p>
        </p:txBody>
      </p:sp>
      <p:sp>
        <p:nvSpPr>
          <p:cNvPr id="162" name="Rectangle"/>
          <p:cNvSpPr/>
          <p:nvPr/>
        </p:nvSpPr>
        <p:spPr>
          <a:xfrm>
            <a:off x="-54769" y="26889633"/>
            <a:ext cx="14247796" cy="3614488"/>
          </a:xfrm>
          <a:prstGeom prst="rect">
            <a:avLst/>
          </a:prstGeom>
          <a:solidFill>
            <a:srgbClr val="EBEBEB"/>
          </a:solidFill>
          <a:ln w="25400">
            <a:miter lim="400000"/>
          </a:ln>
          <a:effectLst>
            <a:outerShdw blurRad="228600" dist="41867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3" name="นายครูมาแล้ว ดอทคอม"/>
          <p:cNvSpPr txBox="1"/>
          <p:nvPr/>
        </p:nvSpPr>
        <p:spPr>
          <a:xfrm>
            <a:off x="1855193" y="27178251"/>
            <a:ext cx="10332546" cy="16014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นายครูมาแล้ว ดอทคอม</a:t>
            </a:r>
          </a:p>
        </p:txBody>
      </p:sp>
      <p:sp>
        <p:nvSpPr>
          <p:cNvPr id="164" name="ครู โรงเรียนครูมาแล้ว"/>
          <p:cNvSpPr txBox="1"/>
          <p:nvPr/>
        </p:nvSpPr>
        <p:spPr>
          <a:xfrm>
            <a:off x="3276043" y="28721555"/>
            <a:ext cx="7490846" cy="13776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b="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ครู โรงเรียนครูมาแล้ว</a:t>
            </a:r>
          </a:p>
        </p:txBody>
      </p:sp>
      <p:sp>
        <p:nvSpPr>
          <p:cNvPr id="165" name="Oval"/>
          <p:cNvSpPr/>
          <p:nvPr/>
        </p:nvSpPr>
        <p:spPr>
          <a:xfrm>
            <a:off x="625991" y="18812095"/>
            <a:ext cx="7141618" cy="6600066"/>
          </a:xfrm>
          <a:prstGeom prst="ellipse">
            <a:avLst/>
          </a:prstGeom>
          <a:solidFill>
            <a:srgbClr val="EAE24A"/>
          </a:solidFill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6" name="ปีการศึกษา…"/>
          <p:cNvSpPr txBox="1"/>
          <p:nvPr/>
        </p:nvSpPr>
        <p:spPr>
          <a:xfrm>
            <a:off x="983254" y="20263286"/>
            <a:ext cx="6427093" cy="41681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lnSpc>
                <a:spcPct val="70000"/>
              </a:lnSpc>
              <a:defRPr sz="13200">
                <a:latin typeface="TH Krub"/>
                <a:ea typeface="TH Krub"/>
                <a:cs typeface="TH Krub"/>
                <a:sym typeface="TH Krub"/>
              </a:defRPr>
            </a:pPr>
            <a:r>
              <a:t>ปีการศึกษา</a:t>
            </a:r>
          </a:p>
          <a:p>
            <a:pPr>
              <a:lnSpc>
                <a:spcPct val="70000"/>
              </a:lnSpc>
              <a:defRPr sz="21600">
                <a:latin typeface="TH Krub"/>
                <a:ea typeface="TH Krub"/>
                <a:cs typeface="TH Krub"/>
                <a:sym typeface="TH Krub"/>
              </a:defRPr>
            </a:pPr>
            <a:r>
              <a:t>๒๕๖๓</a:t>
            </a:r>
          </a:p>
        </p:txBody>
      </p:sp>
      <p:sp>
        <p:nvSpPr>
          <p:cNvPr id="167" name="โรงเรียนครูมาแล้ว…"/>
          <p:cNvSpPr txBox="1"/>
          <p:nvPr/>
        </p:nvSpPr>
        <p:spPr>
          <a:xfrm>
            <a:off x="3119587" y="30973436"/>
            <a:ext cx="20430825" cy="64247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โรงเรียนครูมาแล้ว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สำนักงานเขตพื้นที่การศึกษาประถมศึกษา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สำนักงานคณะกรรมการการศึกษาขึ้นพื้นฐาน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กระทรวงศึกษาธิการ</a:t>
            </a:r>
          </a:p>
        </p:txBody>
      </p:sp>
      <p:sp>
        <p:nvSpPr>
          <p:cNvPr id="168" name="Rectangle"/>
          <p:cNvSpPr/>
          <p:nvPr/>
        </p:nvSpPr>
        <p:spPr>
          <a:xfrm rot="18900000">
            <a:off x="2399988" y="7752360"/>
            <a:ext cx="10196292" cy="10579107"/>
          </a:xfrm>
          <a:prstGeom prst="rect">
            <a:avLst/>
          </a:prstGeom>
          <a:solidFill>
            <a:srgbClr val="EAE24A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69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5"/>
          <a:stretch>
            <a:fillRect/>
          </a:stretch>
        </p:blipFill>
        <p:spPr>
          <a:xfrm>
            <a:off x="461738" y="6353577"/>
            <a:ext cx="14072792" cy="1337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  <p:sp>
        <p:nvSpPr>
          <p:cNvPr id="170" name="Rectangle"/>
          <p:cNvSpPr/>
          <p:nvPr/>
        </p:nvSpPr>
        <p:spPr>
          <a:xfrm rot="18900000">
            <a:off x="11759253" y="13863068"/>
            <a:ext cx="12201863" cy="12299598"/>
          </a:xfrm>
          <a:prstGeom prst="rect">
            <a:avLst/>
          </a:prstGeom>
          <a:solidFill>
            <a:srgbClr val="EAE24A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71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6"/>
          <a:stretch>
            <a:fillRect/>
          </a:stretch>
        </p:blipFill>
        <p:spPr>
          <a:xfrm>
            <a:off x="9540217" y="12072876"/>
            <a:ext cx="16706454" cy="1587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69891" r="14378" b="1750"/>
          <a:stretch>
            <a:fillRect/>
          </a:stretch>
        </p:blipFill>
        <p:spPr>
          <a:xfrm rot="10800000" flipH="1">
            <a:off x="-41077" y="5355"/>
            <a:ext cx="26752231" cy="36454117"/>
          </a:xfrm>
          <a:prstGeom prst="rect">
            <a:avLst/>
          </a:prstGeom>
          <a:ln w="25400">
            <a:miter lim="400000"/>
          </a:ln>
        </p:spPr>
      </p:pic>
      <p:pic>
        <p:nvPicPr>
          <p:cNvPr id="174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t="12022"/>
          <a:stretch>
            <a:fillRect/>
          </a:stretch>
        </p:blipFill>
        <p:spPr>
          <a:xfrm rot="10800000">
            <a:off x="-1" y="27899227"/>
            <a:ext cx="26670001" cy="9803927"/>
          </a:xfrm>
          <a:prstGeom prst="rect">
            <a:avLst/>
          </a:prstGeom>
          <a:ln w="25400">
            <a:miter lim="400000"/>
          </a:ln>
        </p:spPr>
      </p:pic>
      <p:pic>
        <p:nvPicPr>
          <p:cNvPr id="175" name="สพฐ.png" descr="สพฐ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76498" y="447817"/>
            <a:ext cx="7380610" cy="7380609"/>
          </a:xfrm>
          <a:prstGeom prst="rect">
            <a:avLst/>
          </a:prstGeom>
          <a:ln w="508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76" name="รายงานผลการปฏิบัติงาน"/>
          <p:cNvSpPr txBox="1"/>
          <p:nvPr/>
        </p:nvSpPr>
        <p:spPr>
          <a:xfrm>
            <a:off x="5936946" y="274262"/>
            <a:ext cx="19687620" cy="27458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20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รายงานผลการปฏิบัติงาน</a:t>
            </a:r>
          </a:p>
        </p:txBody>
      </p:sp>
      <p:sp>
        <p:nvSpPr>
          <p:cNvPr id="177" name="และผลการประเมินตนเองรายบุคคล"/>
          <p:cNvSpPr txBox="1"/>
          <p:nvPr/>
        </p:nvSpPr>
        <p:spPr>
          <a:xfrm>
            <a:off x="6237936" y="2670504"/>
            <a:ext cx="19085640" cy="19871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และผลการประเมินตนเองรายบุคคล</a:t>
            </a:r>
          </a:p>
        </p:txBody>
      </p:sp>
      <p:sp>
        <p:nvSpPr>
          <p:cNvPr id="178" name="SAR"/>
          <p:cNvSpPr txBox="1"/>
          <p:nvPr/>
        </p:nvSpPr>
        <p:spPr>
          <a:xfrm>
            <a:off x="17301234" y="6040088"/>
            <a:ext cx="8054420" cy="4758744"/>
          </a:xfrm>
          <a:prstGeom prst="rect">
            <a:avLst/>
          </a:prstGeom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30000">
                <a:solidFill>
                  <a:srgbClr val="FFFB00"/>
                </a:solidFill>
              </a:defRPr>
            </a:lvl1pPr>
          </a:lstStyle>
          <a:p>
            <a:r>
              <a:t>SAR</a:t>
            </a:r>
          </a:p>
        </p:txBody>
      </p:sp>
      <p:sp>
        <p:nvSpPr>
          <p:cNvPr id="179" name="(Self Assessment Report)"/>
          <p:cNvSpPr txBox="1"/>
          <p:nvPr/>
        </p:nvSpPr>
        <p:spPr>
          <a:xfrm>
            <a:off x="10329795" y="4613870"/>
            <a:ext cx="15127051" cy="19736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 b="0">
                <a:solidFill>
                  <a:srgbClr val="FFFB00"/>
                </a:solidFill>
                <a:latin typeface="Snell Roundhand Bold"/>
                <a:ea typeface="Snell Roundhand Bold"/>
                <a:cs typeface="Snell Roundhand Bold"/>
                <a:sym typeface="Snell Roundhand Bold"/>
              </a:defRPr>
            </a:lvl1pPr>
          </a:lstStyle>
          <a:p>
            <a:r>
              <a:t>(Self Assessment Report) </a:t>
            </a:r>
          </a:p>
        </p:txBody>
      </p:sp>
      <p:sp>
        <p:nvSpPr>
          <p:cNvPr id="180" name="Rectangle"/>
          <p:cNvSpPr/>
          <p:nvPr/>
        </p:nvSpPr>
        <p:spPr>
          <a:xfrm>
            <a:off x="-54769" y="26889633"/>
            <a:ext cx="14247796" cy="3614488"/>
          </a:xfrm>
          <a:prstGeom prst="rect">
            <a:avLst/>
          </a:prstGeom>
          <a:solidFill>
            <a:srgbClr val="EBEBEB"/>
          </a:solidFill>
          <a:ln w="25400">
            <a:miter lim="400000"/>
          </a:ln>
          <a:effectLst>
            <a:outerShdw blurRad="228600" dist="41867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นายครูมาแล้ว ดอทคอม"/>
          <p:cNvSpPr txBox="1"/>
          <p:nvPr/>
        </p:nvSpPr>
        <p:spPr>
          <a:xfrm>
            <a:off x="1855193" y="27178251"/>
            <a:ext cx="10332546" cy="16014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นายครูมาแล้ว ดอทคอม</a:t>
            </a:r>
          </a:p>
        </p:txBody>
      </p:sp>
      <p:sp>
        <p:nvSpPr>
          <p:cNvPr id="182" name="ครู โรงเรียนครูมาแล้ว"/>
          <p:cNvSpPr txBox="1"/>
          <p:nvPr/>
        </p:nvSpPr>
        <p:spPr>
          <a:xfrm>
            <a:off x="3276043" y="28721555"/>
            <a:ext cx="7490846" cy="13776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b="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ครู โรงเรียนครูมาแล้ว</a:t>
            </a:r>
          </a:p>
        </p:txBody>
      </p:sp>
      <p:sp>
        <p:nvSpPr>
          <p:cNvPr id="183" name="Oval"/>
          <p:cNvSpPr/>
          <p:nvPr/>
        </p:nvSpPr>
        <p:spPr>
          <a:xfrm>
            <a:off x="625991" y="18812095"/>
            <a:ext cx="7141618" cy="6600066"/>
          </a:xfrm>
          <a:prstGeom prst="ellipse">
            <a:avLst/>
          </a:prstGeom>
          <a:solidFill>
            <a:srgbClr val="99C48F"/>
          </a:solidFill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4" name="ปีการศึกษา…"/>
          <p:cNvSpPr txBox="1"/>
          <p:nvPr/>
        </p:nvSpPr>
        <p:spPr>
          <a:xfrm>
            <a:off x="983254" y="20263286"/>
            <a:ext cx="6427093" cy="41681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lnSpc>
                <a:spcPct val="70000"/>
              </a:lnSpc>
              <a:defRPr sz="13200">
                <a:latin typeface="TH Krub"/>
                <a:ea typeface="TH Krub"/>
                <a:cs typeface="TH Krub"/>
                <a:sym typeface="TH Krub"/>
              </a:defRPr>
            </a:pPr>
            <a:r>
              <a:t>ปีการศึกษา</a:t>
            </a:r>
          </a:p>
          <a:p>
            <a:pPr>
              <a:lnSpc>
                <a:spcPct val="70000"/>
              </a:lnSpc>
              <a:defRPr sz="21600">
                <a:latin typeface="TH Krub"/>
                <a:ea typeface="TH Krub"/>
                <a:cs typeface="TH Krub"/>
                <a:sym typeface="TH Krub"/>
              </a:defRPr>
            </a:pPr>
            <a:r>
              <a:t>๒๕๖๓</a:t>
            </a:r>
          </a:p>
        </p:txBody>
      </p:sp>
      <p:sp>
        <p:nvSpPr>
          <p:cNvPr id="185" name="โรงเรียนครูมาแล้ว…"/>
          <p:cNvSpPr txBox="1"/>
          <p:nvPr/>
        </p:nvSpPr>
        <p:spPr>
          <a:xfrm>
            <a:off x="3119587" y="30973436"/>
            <a:ext cx="20430825" cy="64247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โรงเรียนครูมาแล้ว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สำนักงานเขตพื้นที่การศึกษาประถมศึกษา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สำนักงานคณะกรรมการการศึกษาขึ้นพื้นฐาน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กระทรวงศึกษาธิการ</a:t>
            </a:r>
          </a:p>
        </p:txBody>
      </p:sp>
      <p:sp>
        <p:nvSpPr>
          <p:cNvPr id="186" name="Rectangle"/>
          <p:cNvSpPr/>
          <p:nvPr/>
        </p:nvSpPr>
        <p:spPr>
          <a:xfrm rot="18900000">
            <a:off x="2399988" y="7752360"/>
            <a:ext cx="10196292" cy="10579107"/>
          </a:xfrm>
          <a:prstGeom prst="rect">
            <a:avLst/>
          </a:prstGeom>
          <a:solidFill>
            <a:srgbClr val="99C48F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87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5"/>
          <a:stretch>
            <a:fillRect/>
          </a:stretch>
        </p:blipFill>
        <p:spPr>
          <a:xfrm>
            <a:off x="461738" y="6353577"/>
            <a:ext cx="14072792" cy="1337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  <p:sp>
        <p:nvSpPr>
          <p:cNvPr id="188" name="Rectangle"/>
          <p:cNvSpPr/>
          <p:nvPr/>
        </p:nvSpPr>
        <p:spPr>
          <a:xfrm rot="18900000">
            <a:off x="11759253" y="13863068"/>
            <a:ext cx="12201863" cy="12299598"/>
          </a:xfrm>
          <a:prstGeom prst="rect">
            <a:avLst/>
          </a:prstGeom>
          <a:solidFill>
            <a:srgbClr val="99C48F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89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6"/>
          <a:stretch>
            <a:fillRect/>
          </a:stretch>
        </p:blipFill>
        <p:spPr>
          <a:xfrm>
            <a:off x="9540217" y="12072876"/>
            <a:ext cx="16706454" cy="1587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67635" t="6723" r="18737" b="4905"/>
          <a:stretch>
            <a:fillRect/>
          </a:stretch>
        </p:blipFill>
        <p:spPr>
          <a:xfrm rot="10800000" flipH="1">
            <a:off x="-19984" y="44334"/>
            <a:ext cx="26709968" cy="37789616"/>
          </a:xfrm>
          <a:prstGeom prst="rect">
            <a:avLst/>
          </a:prstGeom>
          <a:ln w="25400">
            <a:miter lim="400000"/>
          </a:ln>
        </p:spPr>
      </p:pic>
      <p:pic>
        <p:nvPicPr>
          <p:cNvPr id="192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t="13044"/>
          <a:stretch>
            <a:fillRect/>
          </a:stretch>
        </p:blipFill>
        <p:spPr>
          <a:xfrm rot="10800000">
            <a:off x="-71957" y="28007289"/>
            <a:ext cx="26813914" cy="9742371"/>
          </a:xfrm>
          <a:prstGeom prst="rect">
            <a:avLst/>
          </a:prstGeom>
          <a:ln w="25400">
            <a:miter lim="400000"/>
          </a:ln>
        </p:spPr>
      </p:pic>
      <p:pic>
        <p:nvPicPr>
          <p:cNvPr id="193" name="สพฐ.png" descr="สพฐ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76498" y="447817"/>
            <a:ext cx="7380610" cy="7380609"/>
          </a:xfrm>
          <a:prstGeom prst="rect">
            <a:avLst/>
          </a:prstGeom>
          <a:ln w="508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94" name="รายงานผลการปฏิบัติงาน"/>
          <p:cNvSpPr txBox="1"/>
          <p:nvPr/>
        </p:nvSpPr>
        <p:spPr>
          <a:xfrm>
            <a:off x="5936946" y="274262"/>
            <a:ext cx="19687620" cy="27458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20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รายงานผลการปฏิบัติงาน</a:t>
            </a:r>
          </a:p>
        </p:txBody>
      </p:sp>
      <p:sp>
        <p:nvSpPr>
          <p:cNvPr id="195" name="และผลการประเมินตนเองรายบุคคล"/>
          <p:cNvSpPr txBox="1"/>
          <p:nvPr/>
        </p:nvSpPr>
        <p:spPr>
          <a:xfrm>
            <a:off x="6237936" y="2670504"/>
            <a:ext cx="19085640" cy="19871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และผลการประเมินตนเองรายบุคคล</a:t>
            </a:r>
          </a:p>
        </p:txBody>
      </p:sp>
      <p:sp>
        <p:nvSpPr>
          <p:cNvPr id="196" name="SAR"/>
          <p:cNvSpPr txBox="1"/>
          <p:nvPr/>
        </p:nvSpPr>
        <p:spPr>
          <a:xfrm>
            <a:off x="17301234" y="6040088"/>
            <a:ext cx="8054420" cy="4758744"/>
          </a:xfrm>
          <a:prstGeom prst="rect">
            <a:avLst/>
          </a:prstGeom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30000">
                <a:solidFill>
                  <a:srgbClr val="FFFB00"/>
                </a:solidFill>
              </a:defRPr>
            </a:lvl1pPr>
          </a:lstStyle>
          <a:p>
            <a:r>
              <a:t>SAR</a:t>
            </a:r>
          </a:p>
        </p:txBody>
      </p:sp>
      <p:sp>
        <p:nvSpPr>
          <p:cNvPr id="197" name="(Self Assessment Report)"/>
          <p:cNvSpPr txBox="1"/>
          <p:nvPr/>
        </p:nvSpPr>
        <p:spPr>
          <a:xfrm>
            <a:off x="10329795" y="4613870"/>
            <a:ext cx="15127051" cy="19736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 b="0">
                <a:solidFill>
                  <a:srgbClr val="FFFB00"/>
                </a:solidFill>
                <a:latin typeface="Snell Roundhand Bold"/>
                <a:ea typeface="Snell Roundhand Bold"/>
                <a:cs typeface="Snell Roundhand Bold"/>
                <a:sym typeface="Snell Roundhand Bold"/>
              </a:defRPr>
            </a:lvl1pPr>
          </a:lstStyle>
          <a:p>
            <a:r>
              <a:t>(Self Assessment Report) </a:t>
            </a:r>
          </a:p>
        </p:txBody>
      </p:sp>
      <p:sp>
        <p:nvSpPr>
          <p:cNvPr id="198" name="Rectangle"/>
          <p:cNvSpPr/>
          <p:nvPr/>
        </p:nvSpPr>
        <p:spPr>
          <a:xfrm>
            <a:off x="-54769" y="26889633"/>
            <a:ext cx="14247796" cy="3614488"/>
          </a:xfrm>
          <a:prstGeom prst="rect">
            <a:avLst/>
          </a:prstGeom>
          <a:solidFill>
            <a:srgbClr val="EBEBEB"/>
          </a:solidFill>
          <a:ln w="25400">
            <a:miter lim="400000"/>
          </a:ln>
          <a:effectLst>
            <a:outerShdw blurRad="228600" dist="41867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9" name="นายครูมาแล้ว ดอทคอม"/>
          <p:cNvSpPr txBox="1"/>
          <p:nvPr/>
        </p:nvSpPr>
        <p:spPr>
          <a:xfrm>
            <a:off x="1855193" y="27178251"/>
            <a:ext cx="10332546" cy="16014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1100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นายครูมาแล้ว ดอทคอม</a:t>
            </a:r>
          </a:p>
        </p:txBody>
      </p:sp>
      <p:sp>
        <p:nvSpPr>
          <p:cNvPr id="200" name="ครู โรงเรียนครูมาแล้ว"/>
          <p:cNvSpPr txBox="1"/>
          <p:nvPr/>
        </p:nvSpPr>
        <p:spPr>
          <a:xfrm>
            <a:off x="3276043" y="28721555"/>
            <a:ext cx="7490846" cy="13776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b="0">
                <a:latin typeface="TH Krub"/>
                <a:ea typeface="TH Krub"/>
                <a:cs typeface="TH Krub"/>
                <a:sym typeface="TH Krub"/>
              </a:defRPr>
            </a:lvl1pPr>
          </a:lstStyle>
          <a:p>
            <a:r>
              <a:t>ครู โรงเรียนครูมาแล้ว</a:t>
            </a:r>
          </a:p>
        </p:txBody>
      </p:sp>
      <p:sp>
        <p:nvSpPr>
          <p:cNvPr id="201" name="Oval"/>
          <p:cNvSpPr/>
          <p:nvPr/>
        </p:nvSpPr>
        <p:spPr>
          <a:xfrm>
            <a:off x="625991" y="18812095"/>
            <a:ext cx="7141618" cy="6600066"/>
          </a:xfrm>
          <a:prstGeom prst="ellipse">
            <a:avLst/>
          </a:prstGeom>
          <a:solidFill>
            <a:srgbClr val="FDF4AD"/>
          </a:solidFill>
          <a:ln w="25400">
            <a:miter lim="400000"/>
          </a:ln>
          <a:effectLst>
            <a:outerShdw blurRad="520700" dist="254000" dir="5400000" rotWithShape="0">
              <a:srgbClr val="000000">
                <a:alpha val="70000"/>
              </a:srgbClr>
            </a:outerShdw>
          </a:effectLst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2" name="ปีการศึกษา…"/>
          <p:cNvSpPr txBox="1"/>
          <p:nvPr/>
        </p:nvSpPr>
        <p:spPr>
          <a:xfrm>
            <a:off x="983254" y="20263286"/>
            <a:ext cx="6427093" cy="41681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lnSpc>
                <a:spcPct val="70000"/>
              </a:lnSpc>
              <a:defRPr sz="13200">
                <a:latin typeface="TH Krub"/>
                <a:ea typeface="TH Krub"/>
                <a:cs typeface="TH Krub"/>
                <a:sym typeface="TH Krub"/>
              </a:defRPr>
            </a:pPr>
            <a:r>
              <a:t>ปีการศึกษา</a:t>
            </a:r>
          </a:p>
          <a:p>
            <a:pPr>
              <a:lnSpc>
                <a:spcPct val="70000"/>
              </a:lnSpc>
              <a:defRPr sz="21600">
                <a:latin typeface="TH Krub"/>
                <a:ea typeface="TH Krub"/>
                <a:cs typeface="TH Krub"/>
                <a:sym typeface="TH Krub"/>
              </a:defRPr>
            </a:pPr>
            <a:r>
              <a:t>๒๕๖๓</a:t>
            </a:r>
          </a:p>
        </p:txBody>
      </p:sp>
      <p:sp>
        <p:nvSpPr>
          <p:cNvPr id="203" name="โรงเรียนครูมาแล้ว…"/>
          <p:cNvSpPr txBox="1"/>
          <p:nvPr/>
        </p:nvSpPr>
        <p:spPr>
          <a:xfrm>
            <a:off x="3119587" y="30973436"/>
            <a:ext cx="20430825" cy="64247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โรงเรียนครูมาแล้ว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สำนักงานเขตพื้นที่การศึกษาประถมศึกษา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สำนักงานคณะกรรมการการศึกษาขึ้นพื้นฐาน</a:t>
            </a:r>
          </a:p>
          <a:p>
            <a:pPr>
              <a:defRPr sz="12000">
                <a:effectLst>
                  <a:outerShdw blurRad="12700" dist="63500" dir="18900000" rotWithShape="0">
                    <a:srgbClr val="FFFFFF"/>
                  </a:outerShdw>
                </a:effectLst>
                <a:latin typeface="TH Krub"/>
                <a:ea typeface="TH Krub"/>
                <a:cs typeface="TH Krub"/>
                <a:sym typeface="TH Krub"/>
              </a:defRPr>
            </a:pPr>
            <a:r>
              <a:t>กระทรวงศึกษาธิการ</a:t>
            </a:r>
          </a:p>
        </p:txBody>
      </p:sp>
      <p:sp>
        <p:nvSpPr>
          <p:cNvPr id="204" name="Rectangle"/>
          <p:cNvSpPr/>
          <p:nvPr/>
        </p:nvSpPr>
        <p:spPr>
          <a:xfrm rot="18900000">
            <a:off x="2399988" y="7752360"/>
            <a:ext cx="10196292" cy="10579107"/>
          </a:xfrm>
          <a:prstGeom prst="rect">
            <a:avLst/>
          </a:prstGeom>
          <a:solidFill>
            <a:srgbClr val="FDF4AD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05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5"/>
          <a:stretch>
            <a:fillRect/>
          </a:stretch>
        </p:blipFill>
        <p:spPr>
          <a:xfrm>
            <a:off x="461738" y="6353577"/>
            <a:ext cx="14072792" cy="1337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  <p:sp>
        <p:nvSpPr>
          <p:cNvPr id="206" name="Rectangle"/>
          <p:cNvSpPr/>
          <p:nvPr/>
        </p:nvSpPr>
        <p:spPr>
          <a:xfrm rot="18900000">
            <a:off x="11759253" y="13863068"/>
            <a:ext cx="12201863" cy="12299598"/>
          </a:xfrm>
          <a:prstGeom prst="rect">
            <a:avLst/>
          </a:prstGeom>
          <a:solidFill>
            <a:srgbClr val="FDF4AD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>
              <a:defRPr sz="8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07" name="krumalaew.jpg" descr="krumalaew.jpg"/>
          <p:cNvPicPr>
            <a:picLocks noChangeAspect="1"/>
          </p:cNvPicPr>
          <p:nvPr/>
        </p:nvPicPr>
        <p:blipFill>
          <a:blip r:embed="rId5">
            <a:extLst/>
          </a:blip>
          <a:srcRect l="2184" t="6414" r="2184" b="1876"/>
          <a:stretch>
            <a:fillRect/>
          </a:stretch>
        </p:blipFill>
        <p:spPr>
          <a:xfrm>
            <a:off x="9540217" y="12072876"/>
            <a:ext cx="16706454" cy="1587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>
        <a:spAutoFit/>
      </a:bodyPr>
      <a:lstStyle>
        <a:defPPr marL="0" marR="0" indent="0" algn="ctr" defTabSz="22592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>
        <a:spAutoFit/>
      </a:bodyPr>
      <a:lstStyle>
        <a:defPPr marL="0" marR="0" indent="0" algn="ctr" defTabSz="22592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>
        <a:spAutoFit/>
      </a:bodyPr>
      <a:lstStyle>
        <a:defPPr marL="0" marR="0" indent="0" algn="ctr" defTabSz="22592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>
        <a:spAutoFit/>
      </a:bodyPr>
      <a:lstStyle>
        <a:defPPr marL="0" marR="0" indent="0" algn="ctr" defTabSz="22592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224</Words>
  <Application>Microsoft Office PowerPoint</Application>
  <PresentationFormat>กำหนดเอง</PresentationFormat>
  <Paragraphs>60</Paragraphs>
  <Slides>5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4" baseType="lpstr">
      <vt:lpstr>Helvetica Light</vt:lpstr>
      <vt:lpstr>Helvetica Neue</vt:lpstr>
      <vt:lpstr>Helvetica Neue Light</vt:lpstr>
      <vt:lpstr>Helvetica Neue Medium</vt:lpstr>
      <vt:lpstr>Helvetica Neue Thin</vt:lpstr>
      <vt:lpstr>Snell Roundhand Bold</vt:lpstr>
      <vt:lpstr>TH Krub</vt:lpstr>
      <vt:lpstr>TH SarabunIT๙</vt:lpstr>
      <vt:lpstr>White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User</cp:lastModifiedBy>
  <cp:revision>10</cp:revision>
  <cp:lastPrinted>2021-03-18T06:48:04Z</cp:lastPrinted>
  <dcterms:modified xsi:type="dcterms:W3CDTF">2021-03-25T02:24:35Z</dcterms:modified>
</cp:coreProperties>
</file>