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66" r:id="rId3"/>
    <p:sldId id="269" r:id="rId4"/>
    <p:sldId id="270" r:id="rId5"/>
    <p:sldId id="271" r:id="rId6"/>
    <p:sldId id="276" r:id="rId7"/>
    <p:sldId id="277" r:id="rId8"/>
    <p:sldId id="278" r:id="rId9"/>
    <p:sldId id="279" r:id="rId10"/>
    <p:sldId id="280" r:id="rId11"/>
  </p:sldIdLst>
  <p:sldSz cx="6858000" cy="9906000" type="A4"/>
  <p:notesSz cx="6858000" cy="99456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A623A9"/>
    <a:srgbClr val="ECA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48" d="100"/>
          <a:sy n="48" d="100"/>
        </p:scale>
        <p:origin x="230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F7EF4-EEEF-4F91-B806-805F604A89D8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DCED-D3F2-47D3-BC87-7E9CDCBAC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400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F7EF4-EEEF-4F91-B806-805F604A89D8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DCED-D3F2-47D3-BC87-7E9CDCBAC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358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F7EF4-EEEF-4F91-B806-805F604A89D8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DCED-D3F2-47D3-BC87-7E9CDCBAC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773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F7EF4-EEEF-4F91-B806-805F604A89D8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DCED-D3F2-47D3-BC87-7E9CDCBAC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410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F7EF4-EEEF-4F91-B806-805F604A89D8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DCED-D3F2-47D3-BC87-7E9CDCBAC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226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F7EF4-EEEF-4F91-B806-805F604A89D8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DCED-D3F2-47D3-BC87-7E9CDCBAC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002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F7EF4-EEEF-4F91-B806-805F604A89D8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DCED-D3F2-47D3-BC87-7E9CDCBAC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520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F7EF4-EEEF-4F91-B806-805F604A89D8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DCED-D3F2-47D3-BC87-7E9CDCBAC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094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F7EF4-EEEF-4F91-B806-805F604A89D8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DCED-D3F2-47D3-BC87-7E9CDCBAC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79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F7EF4-EEEF-4F91-B806-805F604A89D8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DCED-D3F2-47D3-BC87-7E9CDCBAC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737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F7EF4-EEEF-4F91-B806-805F604A89D8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DCED-D3F2-47D3-BC87-7E9CDCBAC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242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5F7EF4-EEEF-4F91-B806-805F604A89D8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7ADCED-D3F2-47D3-BC87-7E9CDCBAC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28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F9F154B-45C1-4493-8B7A-996C35A33AE1}"/>
              </a:ext>
            </a:extLst>
          </p:cNvPr>
          <p:cNvSpPr/>
          <p:nvPr/>
        </p:nvSpPr>
        <p:spPr>
          <a:xfrm>
            <a:off x="660223" y="410763"/>
            <a:ext cx="5872779" cy="8956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b="1" dirty="0">
                <a:latin typeface="TH Dan Vi Vek" panose="02000000000000000000" pitchFamily="2" charset="0"/>
                <a:cs typeface="TH Dan Vi Vek" panose="02000000000000000000" pitchFamily="2" charset="0"/>
              </a:rPr>
              <a:t>ประกาศ โรงเรียนวัดลาดสนุ่น</a:t>
            </a:r>
          </a:p>
          <a:p>
            <a:pPr algn="ctr"/>
            <a:r>
              <a:rPr lang="th-TH" sz="2400" b="1" dirty="0">
                <a:latin typeface="TH Dan Vi Vek" panose="02000000000000000000" pitchFamily="2" charset="0"/>
                <a:cs typeface="TH Dan Vi Vek" panose="02000000000000000000" pitchFamily="2" charset="0"/>
              </a:rPr>
              <a:t>เรื่อง ประกาศนโยบายโรงเรียนวัดลาดสนุ่นเป็นสถานศึกษาปลอดบุหรี่ </a:t>
            </a:r>
          </a:p>
          <a:p>
            <a:pPr algn="ctr"/>
            <a:r>
              <a:rPr lang="th-TH" sz="2400" b="1" dirty="0">
                <a:latin typeface="TH Dan Vi Vek" panose="02000000000000000000" pitchFamily="2" charset="0"/>
                <a:cs typeface="TH Dan Vi Vek" panose="02000000000000000000" pitchFamily="2" charset="0"/>
              </a:rPr>
              <a:t>ประจำปีการศึกษา 256</a:t>
            </a:r>
            <a:r>
              <a:rPr lang="en-US" sz="2400" b="1" dirty="0">
                <a:latin typeface="TH Dan Vi Vek" panose="02000000000000000000" pitchFamily="2" charset="0"/>
                <a:cs typeface="TH Dan Vi Vek" panose="02000000000000000000" pitchFamily="2" charset="0"/>
              </a:rPr>
              <a:t>2</a:t>
            </a:r>
            <a:endParaRPr lang="th-TH" sz="2400" b="1" dirty="0">
              <a:latin typeface="TH Dan Vi Vek" panose="02000000000000000000" pitchFamily="2" charset="0"/>
              <a:cs typeface="TH Dan Vi Vek" panose="02000000000000000000" pitchFamily="2" charset="0"/>
            </a:endParaRPr>
          </a:p>
          <a:p>
            <a:pPr algn="thaiDist"/>
            <a:r>
              <a:rPr lang="th-TH" dirty="0">
                <a:latin typeface="TH Dan Vi Vek" panose="02000000000000000000" pitchFamily="2" charset="0"/>
                <a:cs typeface="TH Dan Vi Vek" panose="02000000000000000000" pitchFamily="2" charset="0"/>
              </a:rPr>
              <a:t> </a:t>
            </a:r>
            <a:r>
              <a:rPr lang="en-US" dirty="0">
                <a:latin typeface="TH Dan Vi Vek" panose="02000000000000000000" pitchFamily="2" charset="0"/>
                <a:cs typeface="TH Dan Vi Vek" panose="02000000000000000000" pitchFamily="2" charset="0"/>
              </a:rPr>
              <a:t>          </a:t>
            </a:r>
            <a:r>
              <a:rPr lang="th-TH" dirty="0">
                <a:latin typeface="TH Dan Vi Vek" panose="02000000000000000000" pitchFamily="2" charset="0"/>
                <a:cs typeface="TH Dan Vi Vek" panose="02000000000000000000" pitchFamily="2" charset="0"/>
              </a:rPr>
              <a:t>เนื่องด้วย รัฐบาลได้กำหนดให้การป้องกันและปราบปรามยาเสพติดเป็นวาระแห่งชาติ และ กระทรวงศึกษาธิการ รัฐมนตรีว่าการกระทรวงศึกษาธิการ ได้มอบหมายให้สถานศึกษาดำเนินการป้องกันและ แก้ไขปัญหายาเสพติดโดยกระทรวงศึกษาธิการได้ออกประกาศของกระทรวงศึกษาธิการ              เรื่อง มาตรการป้องกันและแก้ไขปัญหาการสูบบุหรี่และการบริโภคเครื่องดื่มแอลกอฮอล์ในสถานศึกษานั้น โรงเรียนวัดลาดสนุ่น ตระหนักถึงความสำคัญของการป้องกันและแก้ไขปัญหายาเสพติด บุหรี่และ แอลกอฮอล์ในสถานศึกษา โดยเฉพาะบุหรี่ เพราะ เป็นสารเสพติดเบื้องต้นที่เป็นสาเหตุในการเสพสิ่งเสพติดอื่นๆ ได้ ดังนั้น โรงเรียนวัดลาดสนุ่นจึงมีนโยบายให้เป็นสถานศึกษาปลอดบุหรี่ตามกฎหมายโดยมี                      ข้อปฏิบัติ ดังนี้ </a:t>
            </a:r>
            <a:endParaRPr lang="en-US" dirty="0">
              <a:latin typeface="TH Dan Vi Vek" panose="02000000000000000000" pitchFamily="2" charset="0"/>
              <a:cs typeface="TH Dan Vi Vek" panose="02000000000000000000" pitchFamily="2" charset="0"/>
            </a:endParaRPr>
          </a:p>
          <a:p>
            <a:r>
              <a:rPr lang="en-US" dirty="0">
                <a:latin typeface="TH Dan Vi Vek" panose="02000000000000000000" pitchFamily="2" charset="0"/>
                <a:cs typeface="TH Dan Vi Vek" panose="02000000000000000000" pitchFamily="2" charset="0"/>
              </a:rPr>
              <a:t>      </a:t>
            </a:r>
            <a:r>
              <a:rPr lang="th-TH" dirty="0">
                <a:latin typeface="TH Dan Vi Vek" panose="02000000000000000000" pitchFamily="2" charset="0"/>
                <a:cs typeface="TH Dan Vi Vek" panose="02000000000000000000" pitchFamily="2" charset="0"/>
              </a:rPr>
              <a:t>1. ผู้อำนายการโรงเรียน คณะกรรมการสถานศึกษา ครู นักเรียน ผู้ปกครองและชุมชนมีการกำหนด นโยบายการป้องกันและแก้ไขปัญหายาเสพติด บุหรี่ และแอลกอฮอล์ ภายใต้โครงการสถานศึกษาสีขาวปลอดยาเสพติดและอบายมุข โดยมีกลุ่มเป้าหมายนักเรียน และชุมชนโดยรอบสถานศึกษา </a:t>
            </a:r>
          </a:p>
          <a:p>
            <a:r>
              <a:rPr lang="th-TH" dirty="0">
                <a:latin typeface="TH Dan Vi Vek" panose="02000000000000000000" pitchFamily="2" charset="0"/>
                <a:cs typeface="TH Dan Vi Vek" panose="02000000000000000000" pitchFamily="2" charset="0"/>
              </a:rPr>
              <a:t>      2. ผู้อำนายการโรงเรียน คณะกรรมการสถานศึกษา ครู นักเรียน ผู้ปกครองและชุมชนมีการกำหนด นโยบายการป้องกันและแก้ไขปัญหายาเสพติด บุหรี่ และแอลกอฮอล์แต่งตั้งคณะกรรมการดำเนินงาน โรงเรียนปลอดบุหรี่และทำกิจกรรมรณรงค์ต่อต้านยาเสพติด บุหรี่ และแอลกอฮอล์เป็นประจำทุกปีการศึกษา                                </a:t>
            </a:r>
          </a:p>
          <a:p>
            <a:r>
              <a:rPr lang="th-TH" dirty="0">
                <a:latin typeface="TH Dan Vi Vek" panose="02000000000000000000" pitchFamily="2" charset="0"/>
                <a:cs typeface="TH Dan Vi Vek" panose="02000000000000000000" pitchFamily="2" charset="0"/>
              </a:rPr>
              <a:t>      </a:t>
            </a:r>
            <a:r>
              <a:rPr lang="en-US" dirty="0">
                <a:latin typeface="TH Dan Vi Vek" panose="02000000000000000000" pitchFamily="2" charset="0"/>
                <a:cs typeface="TH Dan Vi Vek" panose="02000000000000000000" pitchFamily="2" charset="0"/>
              </a:rPr>
              <a:t>3. </a:t>
            </a:r>
            <a:r>
              <a:rPr lang="th-TH" dirty="0">
                <a:latin typeface="TH Dan Vi Vek" panose="02000000000000000000" pitchFamily="2" charset="0"/>
                <a:cs typeface="TH Dan Vi Vek" panose="02000000000000000000" pitchFamily="2" charset="0"/>
              </a:rPr>
              <a:t>มีมาตรการ คัดกรอง เฝ้าติดตาม ควบคุมนักเรียนกลุ่มเสพ กลุ่มเสี่ยง และดูแลนักเรียนกลุ่มปกติ อย่างเข้มแข็ง และมีมาตรการเสริมแรงให้แก่ผู้ประพฤติตนเป็นแบบอย่างที่ดี ไม่สูบบุหรี่ และแอลกอฮอล์ ด้วย การประกาศเกียรติคุณยกย่องชมเชย มอบโล่เกียรติยศ เกียรติบัตร </a:t>
            </a:r>
            <a:endParaRPr lang="en-US" dirty="0">
              <a:latin typeface="TH Dan Vi Vek" panose="02000000000000000000" pitchFamily="2" charset="0"/>
              <a:cs typeface="TH Dan Vi Vek" panose="02000000000000000000" pitchFamily="2" charset="0"/>
            </a:endParaRPr>
          </a:p>
          <a:p>
            <a:r>
              <a:rPr lang="en-US" dirty="0">
                <a:latin typeface="TH Dan Vi Vek" panose="02000000000000000000" pitchFamily="2" charset="0"/>
                <a:cs typeface="TH Dan Vi Vek" panose="02000000000000000000" pitchFamily="2" charset="0"/>
              </a:rPr>
              <a:t>      </a:t>
            </a:r>
            <a:r>
              <a:rPr lang="th-TH" dirty="0">
                <a:latin typeface="TH Dan Vi Vek" panose="02000000000000000000" pitchFamily="2" charset="0"/>
                <a:cs typeface="TH Dan Vi Vek" panose="02000000000000000000" pitchFamily="2" charset="0"/>
              </a:rPr>
              <a:t>4. ติดป้าย โรงเรียนเป็นเขตปลอดบุหรี่ตามกฎหมาย บริเวณประตูหน้า-หลัง โรงเรียน และบริเวณ อาคารและทางเดินอย่างชัดเจน </a:t>
            </a:r>
            <a:endParaRPr lang="en-US" dirty="0">
              <a:latin typeface="TH Dan Vi Vek" panose="02000000000000000000" pitchFamily="2" charset="0"/>
              <a:cs typeface="TH Dan Vi Vek" panose="02000000000000000000" pitchFamily="2" charset="0"/>
            </a:endParaRPr>
          </a:p>
          <a:p>
            <a:r>
              <a:rPr lang="en-US" dirty="0">
                <a:latin typeface="TH Dan Vi Vek" panose="02000000000000000000" pitchFamily="2" charset="0"/>
                <a:cs typeface="TH Dan Vi Vek" panose="02000000000000000000" pitchFamily="2" charset="0"/>
              </a:rPr>
              <a:t>      </a:t>
            </a:r>
            <a:r>
              <a:rPr lang="th-TH" dirty="0">
                <a:latin typeface="TH Dan Vi Vek" panose="02000000000000000000" pitchFamily="2" charset="0"/>
                <a:cs typeface="TH Dan Vi Vek" panose="02000000000000000000" pitchFamily="2" charset="0"/>
              </a:rPr>
              <a:t>5. ติดป้ายห้ามสูบบุหรี่ในสถานศึกษา ฝ่าฝืนจะมีมาตรการลงโทษ หากเป็นนักเรียนให้มีมาตรการ ลงโทษตามระเบียบ กระทรวงศึกษาธิการว่าด้วยการลงโทษนักเรียนและนักศึกษา พ.ศ. 2548 หากเป็นครูและ บุคลากร ให้มีมาตรการลงโทษตามระเบียบ ก.ค.ศ. ว่าด้วยวิธีการออกค าสั่งเกี่ยวกับการลงโทษทางวินัย ข้าราชการครูและบุคลากรทางการศึกษา พ.ศ. 2548 และมีโทษปรับ ไม่เกิน 5,000 บาท ตามที่กฎหมาย ก าหนด 6. โรงเรียนมีการประสานงานความร่วมมือกับโรงพยาบาล หน่วยงานสาธารณสุข สถานีต ารวจ องค์กรและชมรมต่าง ๆ ในการจัดกิจกรรมรณรงค์เพื่อการลด ละ เลิกการสูบบุหรี่ และแอลกอฮอล์ 7. ผู้อ านวยการโรงเรียน และคณะกรรมการบริหารโรงเรียน สรุปรายงานต้นสังกัดเพื่อสรุปผลรายงาน ศูนย์อ านวยการป้องกันและแก้ไขปัญหายาเสพติด กระทรวงศึกษาธิการ </a:t>
            </a:r>
            <a:endParaRPr lang="en-US" dirty="0">
              <a:latin typeface="TH Dan Vi Vek" panose="02000000000000000000" pitchFamily="2" charset="0"/>
              <a:cs typeface="TH Dan Vi Ve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7029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EDD22D6-B367-4B33-9856-CF9D837A7CA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826" t="22074" r="42609" b="7295"/>
          <a:stretch/>
        </p:blipFill>
        <p:spPr>
          <a:xfrm>
            <a:off x="0" y="0"/>
            <a:ext cx="6858000" cy="99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058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00CF0FA-D7B7-4375-BC60-3CEBFE630C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  <a14:imgEffect>
                      <a14:saturation sat="0"/>
                    </a14:imgEffect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l="23768" t="15888" r="36232" b="11420"/>
          <a:stretch/>
        </p:blipFill>
        <p:spPr>
          <a:xfrm>
            <a:off x="0" y="2270506"/>
            <a:ext cx="6858000" cy="722574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9E4D064-5C69-48F0-8A18-1484C2F6839A}"/>
              </a:ext>
            </a:extLst>
          </p:cNvPr>
          <p:cNvSpPr/>
          <p:nvPr/>
        </p:nvSpPr>
        <p:spPr>
          <a:xfrm>
            <a:off x="2138425" y="515766"/>
            <a:ext cx="2581156" cy="6192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th-TH" sz="3200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ใบงาน “บุหรี่ตัวร้าย”</a:t>
            </a:r>
            <a:endParaRPr lang="en-US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E687F11-5794-44E0-9B5A-B37D47050BCE}"/>
              </a:ext>
            </a:extLst>
          </p:cNvPr>
          <p:cNvSpPr/>
          <p:nvPr/>
        </p:nvSpPr>
        <p:spPr>
          <a:xfrm>
            <a:off x="488147" y="1274320"/>
            <a:ext cx="6085319" cy="9814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th-TH" b="1" dirty="0">
                <a:latin typeface="TH Sarabun New" panose="020B0500040200020003" pitchFamily="34" charset="-34"/>
                <a:ea typeface="Calibri" panose="020F0502020204030204" pitchFamily="34" charset="0"/>
                <a:cs typeface="TH Sarabun New" panose="020B0500040200020003" pitchFamily="34" charset="-34"/>
              </a:rPr>
              <a:t>ชื่อ ....................................................... นามสกุล ......................................................................</a:t>
            </a:r>
          </a:p>
          <a:p>
            <a:pPr algn="ctr">
              <a:lnSpc>
                <a:spcPct val="107000"/>
              </a:lnSpc>
            </a:pPr>
            <a:endParaRPr lang="th-TH" b="1" dirty="0">
              <a:latin typeface="TH Sarabun New" panose="020B0500040200020003" pitchFamily="34" charset="-34"/>
              <a:ea typeface="Calibri" panose="020F0502020204030204" pitchFamily="34" charset="0"/>
              <a:cs typeface="TH Sarabun New" panose="020B0500040200020003" pitchFamily="34" charset="-34"/>
            </a:endParaRPr>
          </a:p>
          <a:p>
            <a:pPr algn="ctr">
              <a:lnSpc>
                <a:spcPct val="107000"/>
              </a:lnSpc>
            </a:pPr>
            <a:r>
              <a:rPr lang="th-TH" b="1" dirty="0">
                <a:latin typeface="TH Sarabun New" panose="020B0500040200020003" pitchFamily="34" charset="-34"/>
                <a:ea typeface="Calibri" panose="020F0502020204030204" pitchFamily="34" charset="0"/>
                <a:cs typeface="TH Sarabun New" panose="020B0500040200020003" pitchFamily="34" charset="-34"/>
              </a:rPr>
              <a:t>ชั้น .......</a:t>
            </a:r>
            <a:r>
              <a:rPr lang="en-US" b="1" dirty="0">
                <a:latin typeface="TH Sarabun New" panose="020B0500040200020003" pitchFamily="34" charset="-34"/>
                <a:ea typeface="Calibri" panose="020F0502020204030204" pitchFamily="34" charset="0"/>
                <a:cs typeface="TH Sarabun New" panose="020B0500040200020003" pitchFamily="34" charset="-34"/>
              </a:rPr>
              <a:t>.........................</a:t>
            </a:r>
            <a:r>
              <a:rPr lang="th-TH" b="1" dirty="0">
                <a:latin typeface="TH Sarabun New" panose="020B0500040200020003" pitchFamily="34" charset="-34"/>
                <a:ea typeface="Calibri" panose="020F0502020204030204" pitchFamily="34" charset="0"/>
                <a:cs typeface="TH Sarabun New" panose="020B0500040200020003" pitchFamily="34" charset="-34"/>
              </a:rPr>
              <a:t>........... โรงเรียนวัดลาดสนุ่น สพป.ปท.</a:t>
            </a:r>
            <a:r>
              <a:rPr lang="en-US" b="1" dirty="0">
                <a:latin typeface="TH Sarabun New" panose="020B0500040200020003" pitchFamily="34" charset="-34"/>
                <a:ea typeface="Calibri" panose="020F0502020204030204" pitchFamily="34" charset="0"/>
                <a:cs typeface="TH Sarabun New" panose="020B0500040200020003" pitchFamily="34" charset="-34"/>
              </a:rPr>
              <a:t>2</a:t>
            </a:r>
            <a:endParaRPr lang="en-US" b="1" dirty="0">
              <a:effectLst/>
              <a:latin typeface="TH Sarabun New" panose="020B0500040200020003" pitchFamily="34" charset="-34"/>
              <a:ea typeface="Calibri" panose="020F0502020204030204" pitchFamily="34" charset="0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8728801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AD55BF4-229D-4FCB-814F-BF8B3D3F83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656" y="1253820"/>
            <a:ext cx="2468217" cy="201159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CFB561B-FA26-47C0-B519-0A1EE574CA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00" y="4096256"/>
            <a:ext cx="2468217" cy="201845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C042CE5-1374-4E37-A505-5A6970D79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128" y="1253820"/>
            <a:ext cx="2500126" cy="203760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9C0998F-4A32-4E34-BD46-CC769DA541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128" y="4096256"/>
            <a:ext cx="2500127" cy="204177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E8BCC36-950A-41D5-B63F-35F0C38F768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464" y="6815030"/>
            <a:ext cx="1876600" cy="240054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CEC6FBB-8F18-4969-8F31-8E25D1E7AA4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128" y="6942860"/>
            <a:ext cx="2648809" cy="2144889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1BFFBDDB-D66C-4004-B3EB-7F63BAB774CF}"/>
              </a:ext>
            </a:extLst>
          </p:cNvPr>
          <p:cNvSpPr/>
          <p:nvPr/>
        </p:nvSpPr>
        <p:spPr>
          <a:xfrm>
            <a:off x="661464" y="579782"/>
            <a:ext cx="42484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2000" dirty="0">
                <a:latin typeface="TH Baijam" panose="02000506000000020004" pitchFamily="2" charset="-34"/>
                <a:cs typeface="TH Baijam" panose="02000506000000020004" pitchFamily="2" charset="-34"/>
              </a:rPr>
              <a:t>เขียนผลกระทบที่เกิดขึ้น ต่อรางกาย ตามภาพต่อไปนี้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F54C174-94F1-4655-84F8-F78812679FA6}"/>
              </a:ext>
            </a:extLst>
          </p:cNvPr>
          <p:cNvSpPr/>
          <p:nvPr/>
        </p:nvSpPr>
        <p:spPr>
          <a:xfrm>
            <a:off x="339684" y="3351399"/>
            <a:ext cx="27215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b="1" dirty="0">
                <a:latin typeface="TH Baijam" panose="02000506000000020004" pitchFamily="2" charset="-34"/>
                <a:cs typeface="TH Baijam" panose="02000506000000020004" pitchFamily="2" charset="-34"/>
              </a:rPr>
              <a:t>…………………………………………….</a:t>
            </a:r>
          </a:p>
          <a:p>
            <a:pPr>
              <a:defRPr/>
            </a:pPr>
            <a:r>
              <a:rPr lang="en-US" sz="1400" b="1" dirty="0">
                <a:latin typeface="TH Baijam" panose="02000506000000020004" pitchFamily="2" charset="-34"/>
                <a:cs typeface="TH Baijam" panose="02000506000000020004" pitchFamily="2" charset="-34"/>
              </a:rPr>
              <a:t>…………………....…………………….....</a:t>
            </a:r>
            <a:endParaRPr lang="th-TH" sz="1400" b="1" dirty="0">
              <a:latin typeface="TH Baijam" panose="02000506000000020004" pitchFamily="2" charset="-34"/>
              <a:cs typeface="TH Baijam" panose="02000506000000020004" pitchFamily="2" charset="-34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C07EBDF-742E-4A0C-B799-9DA3C5240E2E}"/>
              </a:ext>
            </a:extLst>
          </p:cNvPr>
          <p:cNvSpPr/>
          <p:nvPr/>
        </p:nvSpPr>
        <p:spPr>
          <a:xfrm>
            <a:off x="3672747" y="3351399"/>
            <a:ext cx="27215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b="1" dirty="0">
                <a:latin typeface="TH Baijam" panose="02000506000000020004" pitchFamily="2" charset="-34"/>
                <a:cs typeface="TH Baijam" panose="02000506000000020004" pitchFamily="2" charset="-34"/>
              </a:rPr>
              <a:t>…………………………………………….</a:t>
            </a:r>
          </a:p>
          <a:p>
            <a:pPr>
              <a:defRPr/>
            </a:pPr>
            <a:r>
              <a:rPr lang="en-US" sz="1400" b="1" dirty="0">
                <a:latin typeface="TH Baijam" panose="02000506000000020004" pitchFamily="2" charset="-34"/>
                <a:cs typeface="TH Baijam" panose="02000506000000020004" pitchFamily="2" charset="-34"/>
              </a:rPr>
              <a:t>…………………....…………………….....</a:t>
            </a:r>
            <a:endParaRPr lang="th-TH" sz="1400" b="1" dirty="0">
              <a:latin typeface="TH Baijam" panose="02000506000000020004" pitchFamily="2" charset="-34"/>
              <a:cs typeface="TH Baijam" panose="02000506000000020004" pitchFamily="2" charset="-34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B8A0BFB-C35E-4A24-BD1C-5272C251712F}"/>
              </a:ext>
            </a:extLst>
          </p:cNvPr>
          <p:cNvSpPr/>
          <p:nvPr/>
        </p:nvSpPr>
        <p:spPr>
          <a:xfrm>
            <a:off x="365656" y="6151004"/>
            <a:ext cx="27215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b="1" dirty="0">
                <a:latin typeface="TH Baijam" panose="02000506000000020004" pitchFamily="2" charset="-34"/>
                <a:cs typeface="TH Baijam" panose="02000506000000020004" pitchFamily="2" charset="-34"/>
              </a:rPr>
              <a:t>…………………………………………….</a:t>
            </a:r>
          </a:p>
          <a:p>
            <a:pPr>
              <a:defRPr/>
            </a:pPr>
            <a:r>
              <a:rPr lang="en-US" sz="1400" b="1" dirty="0">
                <a:latin typeface="TH Baijam" panose="02000506000000020004" pitchFamily="2" charset="-34"/>
                <a:cs typeface="TH Baijam" panose="02000506000000020004" pitchFamily="2" charset="-34"/>
              </a:rPr>
              <a:t>…………………....…………………….....</a:t>
            </a:r>
            <a:endParaRPr lang="th-TH" sz="1400" b="1" dirty="0">
              <a:latin typeface="TH Baijam" panose="02000506000000020004" pitchFamily="2" charset="-34"/>
              <a:cs typeface="TH Baijam" panose="02000506000000020004" pitchFamily="2" charset="-34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9D6BF5B-4421-4D8F-8003-050CEB1EF721}"/>
              </a:ext>
            </a:extLst>
          </p:cNvPr>
          <p:cNvSpPr/>
          <p:nvPr/>
        </p:nvSpPr>
        <p:spPr>
          <a:xfrm>
            <a:off x="3698719" y="6151004"/>
            <a:ext cx="27215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b="1" dirty="0">
                <a:latin typeface="TH Baijam" panose="02000506000000020004" pitchFamily="2" charset="-34"/>
                <a:cs typeface="TH Baijam" panose="02000506000000020004" pitchFamily="2" charset="-34"/>
              </a:rPr>
              <a:t>…………………………………………….</a:t>
            </a:r>
          </a:p>
          <a:p>
            <a:pPr>
              <a:defRPr/>
            </a:pPr>
            <a:r>
              <a:rPr lang="en-US" sz="1400" b="1" dirty="0">
                <a:latin typeface="TH Baijam" panose="02000506000000020004" pitchFamily="2" charset="-34"/>
                <a:cs typeface="TH Baijam" panose="02000506000000020004" pitchFamily="2" charset="-34"/>
              </a:rPr>
              <a:t>…………………....…………………….....</a:t>
            </a:r>
            <a:endParaRPr lang="th-TH" sz="1400" b="1" dirty="0">
              <a:latin typeface="TH Baijam" panose="02000506000000020004" pitchFamily="2" charset="-34"/>
              <a:cs typeface="TH Baijam" panose="02000506000000020004" pitchFamily="2" charset="-34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7E3C60C-30B0-4EC7-9192-441DF4923135}"/>
              </a:ext>
            </a:extLst>
          </p:cNvPr>
          <p:cNvSpPr/>
          <p:nvPr/>
        </p:nvSpPr>
        <p:spPr>
          <a:xfrm>
            <a:off x="365656" y="9346096"/>
            <a:ext cx="27215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b="1" dirty="0">
                <a:latin typeface="TH Baijam" panose="02000506000000020004" pitchFamily="2" charset="-34"/>
                <a:cs typeface="TH Baijam" panose="02000506000000020004" pitchFamily="2" charset="-34"/>
              </a:rPr>
              <a:t>…………………………………………….</a:t>
            </a:r>
          </a:p>
          <a:p>
            <a:pPr>
              <a:defRPr/>
            </a:pPr>
            <a:r>
              <a:rPr lang="en-US" sz="1400" b="1" dirty="0">
                <a:latin typeface="TH Baijam" panose="02000506000000020004" pitchFamily="2" charset="-34"/>
                <a:cs typeface="TH Baijam" panose="02000506000000020004" pitchFamily="2" charset="-34"/>
              </a:rPr>
              <a:t>…………………....…………………….....</a:t>
            </a:r>
            <a:endParaRPr lang="th-TH" sz="1400" b="1" dirty="0">
              <a:latin typeface="TH Baijam" panose="02000506000000020004" pitchFamily="2" charset="-34"/>
              <a:cs typeface="TH Baijam" panose="02000506000000020004" pitchFamily="2" charset="-34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F71BE59-06E4-42FF-B6F0-F27732D8BA9A}"/>
              </a:ext>
            </a:extLst>
          </p:cNvPr>
          <p:cNvSpPr/>
          <p:nvPr/>
        </p:nvSpPr>
        <p:spPr>
          <a:xfrm>
            <a:off x="3698719" y="9346096"/>
            <a:ext cx="27215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b="1" dirty="0">
                <a:latin typeface="TH Baijam" panose="02000506000000020004" pitchFamily="2" charset="-34"/>
                <a:cs typeface="TH Baijam" panose="02000506000000020004" pitchFamily="2" charset="-34"/>
              </a:rPr>
              <a:t>…………………………………………….</a:t>
            </a:r>
          </a:p>
          <a:p>
            <a:pPr>
              <a:defRPr/>
            </a:pPr>
            <a:r>
              <a:rPr lang="en-US" sz="1400" b="1" dirty="0">
                <a:latin typeface="TH Baijam" panose="02000506000000020004" pitchFamily="2" charset="-34"/>
                <a:cs typeface="TH Baijam" panose="02000506000000020004" pitchFamily="2" charset="-34"/>
              </a:rPr>
              <a:t>…………………....…………………….....</a:t>
            </a:r>
            <a:endParaRPr lang="th-TH" sz="1400" b="1" dirty="0">
              <a:latin typeface="TH Baijam" panose="02000506000000020004" pitchFamily="2" charset="-34"/>
              <a:cs typeface="TH Baijam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86525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41F5074-E8BB-41E3-B433-1711920C2C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690" y="176833"/>
            <a:ext cx="6263568" cy="9464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2533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8597C8F-B50F-4CDE-9D3C-F82D9A45EF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491779" y="1501718"/>
            <a:ext cx="9906000" cy="690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8706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D67E09-B1D7-422A-B9EC-6B56935F1F6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956" t="15889" r="42609" b="6779"/>
          <a:stretch/>
        </p:blipFill>
        <p:spPr>
          <a:xfrm>
            <a:off x="0" y="-1"/>
            <a:ext cx="6858000" cy="990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4340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C4467D2-F1BC-421C-803D-A577753558C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116" t="19497" r="42113" b="5749"/>
          <a:stretch/>
        </p:blipFill>
        <p:spPr>
          <a:xfrm>
            <a:off x="0" y="0"/>
            <a:ext cx="7017026" cy="99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7541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85715A9-AF82-4869-A911-247A7DD112A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536" t="18465" r="42609" b="9358"/>
          <a:stretch/>
        </p:blipFill>
        <p:spPr>
          <a:xfrm>
            <a:off x="0" y="0"/>
            <a:ext cx="6698124" cy="99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6737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BFFD0BC-D25A-4F1D-B66B-8708D1C8BB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826" t="20528" r="42609" b="6264"/>
          <a:stretch/>
        </p:blipFill>
        <p:spPr>
          <a:xfrm>
            <a:off x="0" y="-1"/>
            <a:ext cx="6858000" cy="990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5284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848</TotalTime>
  <Words>497</Words>
  <Application>Microsoft Office PowerPoint</Application>
  <PresentationFormat>A4 Paper (210x297 mm)</PresentationFormat>
  <Paragraphs>26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TH Baijam</vt:lpstr>
      <vt:lpstr>TH Dan Vi Vek</vt:lpstr>
      <vt:lpstr>TH Sarabun New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boomy6040@gmail.com</dc:creator>
  <cp:lastModifiedBy>boomy6040@gmail.com</cp:lastModifiedBy>
  <cp:revision>32</cp:revision>
  <cp:lastPrinted>2019-07-04T07:45:44Z</cp:lastPrinted>
  <dcterms:created xsi:type="dcterms:W3CDTF">2019-05-12T16:17:11Z</dcterms:created>
  <dcterms:modified xsi:type="dcterms:W3CDTF">2019-07-18T09:12:46Z</dcterms:modified>
</cp:coreProperties>
</file>